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312" r:id="rId3"/>
    <p:sldId id="303" r:id="rId4"/>
    <p:sldId id="332" r:id="rId5"/>
    <p:sldId id="329" r:id="rId6"/>
    <p:sldId id="258" r:id="rId7"/>
    <p:sldId id="311" r:id="rId8"/>
    <p:sldId id="333" r:id="rId9"/>
    <p:sldId id="366" r:id="rId10"/>
    <p:sldId id="367" r:id="rId11"/>
    <p:sldId id="368" r:id="rId12"/>
    <p:sldId id="369" r:id="rId13"/>
    <p:sldId id="354" r:id="rId14"/>
    <p:sldId id="365" r:id="rId15"/>
    <p:sldId id="336" r:id="rId16"/>
    <p:sldId id="337" r:id="rId17"/>
    <p:sldId id="370" r:id="rId18"/>
    <p:sldId id="371" r:id="rId19"/>
    <p:sldId id="339" r:id="rId20"/>
    <p:sldId id="360" r:id="rId21"/>
    <p:sldId id="338" r:id="rId22"/>
    <p:sldId id="356" r:id="rId23"/>
    <p:sldId id="358" r:id="rId24"/>
    <p:sldId id="301" r:id="rId25"/>
    <p:sldId id="345" r:id="rId26"/>
    <p:sldId id="334" r:id="rId27"/>
    <p:sldId id="344" r:id="rId28"/>
    <p:sldId id="363" r:id="rId29"/>
    <p:sldId id="33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046" autoAdjust="0"/>
  </p:normalViewPr>
  <p:slideViewPr>
    <p:cSldViewPr snapToGrid="0">
      <p:cViewPr>
        <p:scale>
          <a:sx n="66" d="100"/>
          <a:sy n="66" d="100"/>
        </p:scale>
        <p:origin x="133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575C7A-5C26-4C08-9CCB-CB1DD127C709}" type="datetimeFigureOut">
              <a:rPr lang="en-US" smtClean="0"/>
              <a:t>10/21/2023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BA3E0D-EBAC-42A2-B5C0-D8B9E529B091}" type="slidenum">
              <a:rPr lang="en-US" smtClean="0"/>
              <a:t>‹#›</a:t>
            </a:fld>
            <a:endParaRPr lang="en-US"/>
          </a:p>
        </p:txBody>
      </p:sp>
    </p:spTree>
    <p:extLst>
      <p:ext uri="{BB962C8B-B14F-4D97-AF65-F5344CB8AC3E}">
        <p14:creationId xmlns:p14="http://schemas.microsoft.com/office/powerpoint/2010/main" val="3146268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BA3E0D-EBAC-42A2-B5C0-D8B9E529B091}" type="slidenum">
              <a:rPr lang="en-US" smtClean="0"/>
              <a:t>1</a:t>
            </a:fld>
            <a:endParaRPr lang="en-US"/>
          </a:p>
        </p:txBody>
      </p:sp>
    </p:spTree>
    <p:extLst>
      <p:ext uri="{BB962C8B-B14F-4D97-AF65-F5344CB8AC3E}">
        <p14:creationId xmlns:p14="http://schemas.microsoft.com/office/powerpoint/2010/main" val="1589734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BA3E0D-EBAC-42A2-B5C0-D8B9E529B091}" type="slidenum">
              <a:rPr lang="en-US" smtClean="0"/>
              <a:t>10</a:t>
            </a:fld>
            <a:endParaRPr lang="en-US"/>
          </a:p>
        </p:txBody>
      </p:sp>
    </p:spTree>
    <p:extLst>
      <p:ext uri="{BB962C8B-B14F-4D97-AF65-F5344CB8AC3E}">
        <p14:creationId xmlns:p14="http://schemas.microsoft.com/office/powerpoint/2010/main" val="1342578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BA3E0D-EBAC-42A2-B5C0-D8B9E529B091}" type="slidenum">
              <a:rPr lang="en-US" smtClean="0"/>
              <a:t>11</a:t>
            </a:fld>
            <a:endParaRPr lang="en-US"/>
          </a:p>
        </p:txBody>
      </p:sp>
    </p:spTree>
    <p:extLst>
      <p:ext uri="{BB962C8B-B14F-4D97-AF65-F5344CB8AC3E}">
        <p14:creationId xmlns:p14="http://schemas.microsoft.com/office/powerpoint/2010/main" val="1094073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BA3E0D-EBAC-42A2-B5C0-D8B9E529B091}" type="slidenum">
              <a:rPr lang="en-US" smtClean="0"/>
              <a:t>12</a:t>
            </a:fld>
            <a:endParaRPr lang="en-US"/>
          </a:p>
        </p:txBody>
      </p:sp>
    </p:spTree>
    <p:extLst>
      <p:ext uri="{BB962C8B-B14F-4D97-AF65-F5344CB8AC3E}">
        <p14:creationId xmlns:p14="http://schemas.microsoft.com/office/powerpoint/2010/main" val="2103867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BA3E0D-EBAC-42A2-B5C0-D8B9E529B091}" type="slidenum">
              <a:rPr lang="en-US" smtClean="0"/>
              <a:t>13</a:t>
            </a:fld>
            <a:endParaRPr lang="en-US"/>
          </a:p>
        </p:txBody>
      </p:sp>
    </p:spTree>
    <p:extLst>
      <p:ext uri="{BB962C8B-B14F-4D97-AF65-F5344CB8AC3E}">
        <p14:creationId xmlns:p14="http://schemas.microsoft.com/office/powerpoint/2010/main" val="2301709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BA3E0D-EBAC-42A2-B5C0-D8B9E529B091}" type="slidenum">
              <a:rPr lang="en-US" smtClean="0"/>
              <a:t>14</a:t>
            </a:fld>
            <a:endParaRPr lang="en-US"/>
          </a:p>
        </p:txBody>
      </p:sp>
    </p:spTree>
    <p:extLst>
      <p:ext uri="{BB962C8B-B14F-4D97-AF65-F5344CB8AC3E}">
        <p14:creationId xmlns:p14="http://schemas.microsoft.com/office/powerpoint/2010/main" val="2251740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BA3E0D-EBAC-42A2-B5C0-D8B9E529B091}" type="slidenum">
              <a:rPr lang="en-US" smtClean="0"/>
              <a:t>15</a:t>
            </a:fld>
            <a:endParaRPr lang="en-US"/>
          </a:p>
        </p:txBody>
      </p:sp>
    </p:spTree>
    <p:extLst>
      <p:ext uri="{BB962C8B-B14F-4D97-AF65-F5344CB8AC3E}">
        <p14:creationId xmlns:p14="http://schemas.microsoft.com/office/powerpoint/2010/main" val="3438791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maximize their differences in the degree of polycentricity while maintaining the highest similarity in other attributes influencing urban heat. for each pair, a representative monocentric region (red) is selected and matched with its polycentric counterpart (blue) based on a Euclidean distance method that maximize the similarity of population density, urbanized area, windspeed, and precipitation between the two regions.</a:t>
            </a:r>
          </a:p>
        </p:txBody>
      </p:sp>
      <p:sp>
        <p:nvSpPr>
          <p:cNvPr id="4" name="Slide Number Placeholder 3"/>
          <p:cNvSpPr>
            <a:spLocks noGrp="1"/>
          </p:cNvSpPr>
          <p:nvPr>
            <p:ph type="sldNum" sz="quarter" idx="5"/>
          </p:nvPr>
        </p:nvSpPr>
        <p:spPr/>
        <p:txBody>
          <a:bodyPr/>
          <a:lstStyle/>
          <a:p>
            <a:fld id="{28BA3E0D-EBAC-42A2-B5C0-D8B9E529B091}" type="slidenum">
              <a:rPr lang="en-US" smtClean="0"/>
              <a:t>16</a:t>
            </a:fld>
            <a:endParaRPr lang="en-US"/>
          </a:p>
        </p:txBody>
      </p:sp>
    </p:spTree>
    <p:extLst>
      <p:ext uri="{BB962C8B-B14F-4D97-AF65-F5344CB8AC3E}">
        <p14:creationId xmlns:p14="http://schemas.microsoft.com/office/powerpoint/2010/main" val="3393124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substitution allows a more precise representation of heat intensity in the densely populated areas, as the urban core(s) specifically delineate the urban domain of regional central cities.</a:t>
            </a:r>
          </a:p>
        </p:txBody>
      </p:sp>
      <p:sp>
        <p:nvSpPr>
          <p:cNvPr id="4" name="Slide Number Placeholder 3"/>
          <p:cNvSpPr>
            <a:spLocks noGrp="1"/>
          </p:cNvSpPr>
          <p:nvPr>
            <p:ph type="sldNum" sz="quarter" idx="5"/>
          </p:nvPr>
        </p:nvSpPr>
        <p:spPr/>
        <p:txBody>
          <a:bodyPr/>
          <a:lstStyle/>
          <a:p>
            <a:fld id="{28BA3E0D-EBAC-42A2-B5C0-D8B9E529B091}" type="slidenum">
              <a:rPr lang="en-US" smtClean="0"/>
              <a:t>17</a:t>
            </a:fld>
            <a:endParaRPr lang="en-US"/>
          </a:p>
        </p:txBody>
      </p:sp>
    </p:spTree>
    <p:extLst>
      <p:ext uri="{BB962C8B-B14F-4D97-AF65-F5344CB8AC3E}">
        <p14:creationId xmlns:p14="http://schemas.microsoft.com/office/powerpoint/2010/main" val="2111991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substitution allows a more precise representation of heat intensity in the densely populated areas, as the urban core(s) specifically delineate the urban domain of regional central cities.</a:t>
            </a:r>
          </a:p>
        </p:txBody>
      </p:sp>
      <p:sp>
        <p:nvSpPr>
          <p:cNvPr id="4" name="Slide Number Placeholder 3"/>
          <p:cNvSpPr>
            <a:spLocks noGrp="1"/>
          </p:cNvSpPr>
          <p:nvPr>
            <p:ph type="sldNum" sz="quarter" idx="5"/>
          </p:nvPr>
        </p:nvSpPr>
        <p:spPr/>
        <p:txBody>
          <a:bodyPr/>
          <a:lstStyle/>
          <a:p>
            <a:fld id="{28BA3E0D-EBAC-42A2-B5C0-D8B9E529B091}" type="slidenum">
              <a:rPr lang="en-US" smtClean="0"/>
              <a:t>18</a:t>
            </a:fld>
            <a:endParaRPr lang="en-US"/>
          </a:p>
        </p:txBody>
      </p:sp>
    </p:spTree>
    <p:extLst>
      <p:ext uri="{BB962C8B-B14F-4D97-AF65-F5344CB8AC3E}">
        <p14:creationId xmlns:p14="http://schemas.microsoft.com/office/powerpoint/2010/main" val="3405719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a:t>
            </a:r>
          </a:p>
          <a:p>
            <a:pPr marL="285750" indent="-285750">
              <a:buFont typeface="Arial" panose="020B0604020202020204" pitchFamily="34" charset="0"/>
              <a:buChar char="•"/>
            </a:pPr>
            <a:r>
              <a:rPr lang="en-US" dirty="0"/>
              <a:t>examines the effectiveness of urban spatial patterns in alleviating the UHI effect in Germany city regions (</a:t>
            </a:r>
            <a:r>
              <a:rPr lang="en-US" dirty="0" err="1"/>
              <a:t>Großstadtregionen</a:t>
            </a:r>
            <a:r>
              <a:rPr lang="en-US" dirty="0"/>
              <a:t>)</a:t>
            </a:r>
          </a:p>
          <a:p>
            <a:pPr marL="285750" indent="-285750">
              <a:buFont typeface="Arial" panose="020B0604020202020204" pitchFamily="34" charset="0"/>
              <a:buChar char="•"/>
            </a:pPr>
            <a:r>
              <a:rPr lang="en-US" dirty="0"/>
              <a:t>Use five landscape metrics and a polycentricity index to quantify urban spatial patterns.</a:t>
            </a:r>
          </a:p>
          <a:p>
            <a:endParaRPr lang="en-US" dirty="0"/>
          </a:p>
        </p:txBody>
      </p:sp>
      <p:sp>
        <p:nvSpPr>
          <p:cNvPr id="4" name="Slide Number Placeholder 3"/>
          <p:cNvSpPr>
            <a:spLocks noGrp="1"/>
          </p:cNvSpPr>
          <p:nvPr>
            <p:ph type="sldNum" sz="quarter" idx="5"/>
          </p:nvPr>
        </p:nvSpPr>
        <p:spPr/>
        <p:txBody>
          <a:bodyPr/>
          <a:lstStyle/>
          <a:p>
            <a:fld id="{28BA3E0D-EBAC-42A2-B5C0-D8B9E529B091}" type="slidenum">
              <a:rPr lang="en-US" smtClean="0"/>
              <a:t>19</a:t>
            </a:fld>
            <a:endParaRPr lang="en-US"/>
          </a:p>
        </p:txBody>
      </p:sp>
    </p:spTree>
    <p:extLst>
      <p:ext uri="{BB962C8B-B14F-4D97-AF65-F5344CB8AC3E}">
        <p14:creationId xmlns:p14="http://schemas.microsoft.com/office/powerpoint/2010/main" val="2771307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increases risks of heat-related mortality by exacerbating the intensity of heatwaves</a:t>
            </a:r>
          </a:p>
          <a:p>
            <a:endParaRPr lang="en-US" dirty="0"/>
          </a:p>
          <a:p>
            <a:r>
              <a:rPr lang="en-US" dirty="0"/>
              <a:t>The increasing number of heat deaths in Western Europe highlights the urgency of implementing spatial planning policies to mitigate heat intensity and reduce heat-related costs.</a:t>
            </a:r>
          </a:p>
        </p:txBody>
      </p:sp>
      <p:sp>
        <p:nvSpPr>
          <p:cNvPr id="4" name="Slide Number Placeholder 3"/>
          <p:cNvSpPr>
            <a:spLocks noGrp="1"/>
          </p:cNvSpPr>
          <p:nvPr>
            <p:ph type="sldNum" sz="quarter" idx="5"/>
          </p:nvPr>
        </p:nvSpPr>
        <p:spPr/>
        <p:txBody>
          <a:bodyPr/>
          <a:lstStyle/>
          <a:p>
            <a:fld id="{FA6D07E6-5ED2-4426-8EE6-F3F54051B5F3}" type="slidenum">
              <a:rPr lang="en-US" smtClean="0"/>
              <a:t>2</a:t>
            </a:fld>
            <a:endParaRPr lang="en-US"/>
          </a:p>
        </p:txBody>
      </p:sp>
    </p:spTree>
    <p:extLst>
      <p:ext uri="{BB962C8B-B14F-4D97-AF65-F5344CB8AC3E}">
        <p14:creationId xmlns:p14="http://schemas.microsoft.com/office/powerpoint/2010/main" val="99322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substitution allows a more precise representation of heat intensity in the densely populated areas, as the urban core(s) specifically delineate the urban domain of regional central cities.</a:t>
            </a:r>
          </a:p>
        </p:txBody>
      </p:sp>
      <p:sp>
        <p:nvSpPr>
          <p:cNvPr id="4" name="Slide Number Placeholder 3"/>
          <p:cNvSpPr>
            <a:spLocks noGrp="1"/>
          </p:cNvSpPr>
          <p:nvPr>
            <p:ph type="sldNum" sz="quarter" idx="5"/>
          </p:nvPr>
        </p:nvSpPr>
        <p:spPr/>
        <p:txBody>
          <a:bodyPr/>
          <a:lstStyle/>
          <a:p>
            <a:fld id="{28BA3E0D-EBAC-42A2-B5C0-D8B9E529B091}" type="slidenum">
              <a:rPr lang="en-US" smtClean="0"/>
              <a:t>21</a:t>
            </a:fld>
            <a:endParaRPr lang="en-US"/>
          </a:p>
        </p:txBody>
      </p:sp>
    </p:spTree>
    <p:extLst>
      <p:ext uri="{BB962C8B-B14F-4D97-AF65-F5344CB8AC3E}">
        <p14:creationId xmlns:p14="http://schemas.microsoft.com/office/powerpoint/2010/main" val="2856598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substitution allows a more precise representation of heat intensity in the densely populated areas, as the urban core(s) specifically delineate the urban domain of regional central cities.</a:t>
            </a:r>
          </a:p>
        </p:txBody>
      </p:sp>
      <p:sp>
        <p:nvSpPr>
          <p:cNvPr id="4" name="Slide Number Placeholder 3"/>
          <p:cNvSpPr>
            <a:spLocks noGrp="1"/>
          </p:cNvSpPr>
          <p:nvPr>
            <p:ph type="sldNum" sz="quarter" idx="5"/>
          </p:nvPr>
        </p:nvSpPr>
        <p:spPr/>
        <p:txBody>
          <a:bodyPr/>
          <a:lstStyle/>
          <a:p>
            <a:fld id="{28BA3E0D-EBAC-42A2-B5C0-D8B9E529B091}" type="slidenum">
              <a:rPr lang="en-US" smtClean="0"/>
              <a:t>22</a:t>
            </a:fld>
            <a:endParaRPr lang="en-US"/>
          </a:p>
        </p:txBody>
      </p:sp>
    </p:spTree>
    <p:extLst>
      <p:ext uri="{BB962C8B-B14F-4D97-AF65-F5344CB8AC3E}">
        <p14:creationId xmlns:p14="http://schemas.microsoft.com/office/powerpoint/2010/main" val="4067695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substitution allows a more precise representation of heat intensity in the densely populated areas, as the urban core(s) specifically delineate the urban domain of regional central cities.</a:t>
            </a:r>
          </a:p>
        </p:txBody>
      </p:sp>
      <p:sp>
        <p:nvSpPr>
          <p:cNvPr id="4" name="Slide Number Placeholder 3"/>
          <p:cNvSpPr>
            <a:spLocks noGrp="1"/>
          </p:cNvSpPr>
          <p:nvPr>
            <p:ph type="sldNum" sz="quarter" idx="5"/>
          </p:nvPr>
        </p:nvSpPr>
        <p:spPr/>
        <p:txBody>
          <a:bodyPr/>
          <a:lstStyle/>
          <a:p>
            <a:fld id="{28BA3E0D-EBAC-42A2-B5C0-D8B9E529B091}" type="slidenum">
              <a:rPr lang="en-US" smtClean="0"/>
              <a:t>23</a:t>
            </a:fld>
            <a:endParaRPr lang="en-US"/>
          </a:p>
        </p:txBody>
      </p:sp>
    </p:spTree>
    <p:extLst>
      <p:ext uri="{BB962C8B-B14F-4D97-AF65-F5344CB8AC3E}">
        <p14:creationId xmlns:p14="http://schemas.microsoft.com/office/powerpoint/2010/main" val="2509826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the MODIS 8-day LST product to calculate the mean LST in summer season for the entire Germany, as the UHI effects are most pronounced during this period. We choose to study both daytime 1:30pm and nighttime 1:30am LST because the temperature patterns at day and nighttime are different for the same </a:t>
            </a:r>
            <a:r>
              <a:rPr lang="en-US" dirty="0" err="1"/>
              <a:t>landuse</a:t>
            </a:r>
            <a:r>
              <a:rPr lang="en-US" dirty="0"/>
              <a:t> types, </a:t>
            </a:r>
          </a:p>
          <a:p>
            <a:endParaRPr lang="en-US" dirty="0"/>
          </a:p>
        </p:txBody>
      </p:sp>
      <p:sp>
        <p:nvSpPr>
          <p:cNvPr id="4" name="Slide Number Placeholder 3"/>
          <p:cNvSpPr>
            <a:spLocks noGrp="1"/>
          </p:cNvSpPr>
          <p:nvPr>
            <p:ph type="sldNum" sz="quarter" idx="5"/>
          </p:nvPr>
        </p:nvSpPr>
        <p:spPr/>
        <p:txBody>
          <a:bodyPr/>
          <a:lstStyle/>
          <a:p>
            <a:fld id="{FA6D07E6-5ED2-4426-8EE6-F3F54051B5F3}" type="slidenum">
              <a:rPr lang="en-US" smtClean="0"/>
              <a:t>24</a:t>
            </a:fld>
            <a:endParaRPr lang="en-US"/>
          </a:p>
        </p:txBody>
      </p:sp>
    </p:spTree>
    <p:extLst>
      <p:ext uri="{BB962C8B-B14F-4D97-AF65-F5344CB8AC3E}">
        <p14:creationId xmlns:p14="http://schemas.microsoft.com/office/powerpoint/2010/main" val="1492167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the MODIS 8-day LST product to calculate the mean LST in summer season for the entire Germany, as the UHI effects are most pronounced during this period. We choose to study both daytime 1:30pm and nighttime 1:30am LST because the temperature patterns at day and nighttime are different for the same </a:t>
            </a:r>
            <a:r>
              <a:rPr lang="en-US" dirty="0" err="1"/>
              <a:t>landuse</a:t>
            </a:r>
            <a:r>
              <a:rPr lang="en-US" dirty="0"/>
              <a:t> types, </a:t>
            </a:r>
          </a:p>
          <a:p>
            <a:endParaRPr lang="en-US" dirty="0"/>
          </a:p>
        </p:txBody>
      </p:sp>
      <p:sp>
        <p:nvSpPr>
          <p:cNvPr id="4" name="Slide Number Placeholder 3"/>
          <p:cNvSpPr>
            <a:spLocks noGrp="1"/>
          </p:cNvSpPr>
          <p:nvPr>
            <p:ph type="sldNum" sz="quarter" idx="5"/>
          </p:nvPr>
        </p:nvSpPr>
        <p:spPr/>
        <p:txBody>
          <a:bodyPr/>
          <a:lstStyle/>
          <a:p>
            <a:fld id="{FA6D07E6-5ED2-4426-8EE6-F3F54051B5F3}" type="slidenum">
              <a:rPr lang="en-US" smtClean="0"/>
              <a:t>25</a:t>
            </a:fld>
            <a:endParaRPr lang="en-US"/>
          </a:p>
        </p:txBody>
      </p:sp>
    </p:spTree>
    <p:extLst>
      <p:ext uri="{BB962C8B-B14F-4D97-AF65-F5344CB8AC3E}">
        <p14:creationId xmlns:p14="http://schemas.microsoft.com/office/powerpoint/2010/main" val="3122180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6D07E6-5ED2-4426-8EE6-F3F54051B5F3}" type="slidenum">
              <a:rPr lang="en-US" smtClean="0"/>
              <a:t>27</a:t>
            </a:fld>
            <a:endParaRPr lang="en-US"/>
          </a:p>
        </p:txBody>
      </p:sp>
    </p:spTree>
    <p:extLst>
      <p:ext uri="{BB962C8B-B14F-4D97-AF65-F5344CB8AC3E}">
        <p14:creationId xmlns:p14="http://schemas.microsoft.com/office/powerpoint/2010/main" val="3050629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FA6D07E6-5ED2-4426-8EE6-F3F54051B5F3}" type="slidenum">
              <a:rPr lang="en-US" smtClean="0"/>
              <a:t>28</a:t>
            </a:fld>
            <a:endParaRPr lang="en-US"/>
          </a:p>
        </p:txBody>
      </p:sp>
    </p:spTree>
    <p:extLst>
      <p:ext uri="{BB962C8B-B14F-4D97-AF65-F5344CB8AC3E}">
        <p14:creationId xmlns:p14="http://schemas.microsoft.com/office/powerpoint/2010/main" val="933018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BA3E0D-EBAC-42A2-B5C0-D8B9E529B091}" type="slidenum">
              <a:rPr lang="en-US" smtClean="0"/>
              <a:t>29</a:t>
            </a:fld>
            <a:endParaRPr lang="en-US"/>
          </a:p>
        </p:txBody>
      </p:sp>
    </p:spTree>
    <p:extLst>
      <p:ext uri="{BB962C8B-B14F-4D97-AF65-F5344CB8AC3E}">
        <p14:creationId xmlns:p14="http://schemas.microsoft.com/office/powerpoint/2010/main" val="2770888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FA6D07E6-5ED2-4426-8EE6-F3F54051B5F3}" type="slidenum">
              <a:rPr lang="en-US" smtClean="0"/>
              <a:t>3</a:t>
            </a:fld>
            <a:endParaRPr lang="en-US"/>
          </a:p>
        </p:txBody>
      </p:sp>
    </p:spTree>
    <p:extLst>
      <p:ext uri="{BB962C8B-B14F-4D97-AF65-F5344CB8AC3E}">
        <p14:creationId xmlns:p14="http://schemas.microsoft.com/office/powerpoint/2010/main" val="308961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FA6D07E6-5ED2-4426-8EE6-F3F54051B5F3}" type="slidenum">
              <a:rPr lang="en-US" smtClean="0"/>
              <a:t>4</a:t>
            </a:fld>
            <a:endParaRPr lang="en-US"/>
          </a:p>
        </p:txBody>
      </p:sp>
    </p:spTree>
    <p:extLst>
      <p:ext uri="{BB962C8B-B14F-4D97-AF65-F5344CB8AC3E}">
        <p14:creationId xmlns:p14="http://schemas.microsoft.com/office/powerpoint/2010/main" val="2688299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6D07E6-5ED2-4426-8EE6-F3F54051B5F3}" type="slidenum">
              <a:rPr lang="en-US" smtClean="0"/>
              <a:t>5</a:t>
            </a:fld>
            <a:endParaRPr lang="en-US"/>
          </a:p>
        </p:txBody>
      </p:sp>
    </p:spTree>
    <p:extLst>
      <p:ext uri="{BB962C8B-B14F-4D97-AF65-F5344CB8AC3E}">
        <p14:creationId xmlns:p14="http://schemas.microsoft.com/office/powerpoint/2010/main" val="3250777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BA3E0D-EBAC-42A2-B5C0-D8B9E529B091}" type="slidenum">
              <a:rPr lang="en-US" smtClean="0"/>
              <a:t>6</a:t>
            </a:fld>
            <a:endParaRPr lang="en-US"/>
          </a:p>
        </p:txBody>
      </p:sp>
    </p:spTree>
    <p:extLst>
      <p:ext uri="{BB962C8B-B14F-4D97-AF65-F5344CB8AC3E}">
        <p14:creationId xmlns:p14="http://schemas.microsoft.com/office/powerpoint/2010/main" val="833906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6D07E6-5ED2-4426-8EE6-F3F54051B5F3}" type="slidenum">
              <a:rPr lang="en-US" smtClean="0"/>
              <a:t>7</a:t>
            </a:fld>
            <a:endParaRPr lang="en-US"/>
          </a:p>
        </p:txBody>
      </p:sp>
    </p:spTree>
    <p:extLst>
      <p:ext uri="{BB962C8B-B14F-4D97-AF65-F5344CB8AC3E}">
        <p14:creationId xmlns:p14="http://schemas.microsoft.com/office/powerpoint/2010/main" val="2876735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propose that the influence of polycentric development on the UHI effect may vary contingent upon the size of regions, with large regions potentially reaping greater benefits. This assumes that a polycentric configuration can effectively redistribute concentrated activities among multiple urban cores of large-sized regions, thereby mitigating the concentration and accumulation of human heat sources. T</a:t>
            </a:r>
          </a:p>
        </p:txBody>
      </p:sp>
      <p:sp>
        <p:nvSpPr>
          <p:cNvPr id="4" name="Slide Number Placeholder 3"/>
          <p:cNvSpPr>
            <a:spLocks noGrp="1"/>
          </p:cNvSpPr>
          <p:nvPr>
            <p:ph type="sldNum" sz="quarter" idx="5"/>
          </p:nvPr>
        </p:nvSpPr>
        <p:spPr/>
        <p:txBody>
          <a:bodyPr/>
          <a:lstStyle/>
          <a:p>
            <a:fld id="{28BA3E0D-EBAC-42A2-B5C0-D8B9E529B091}" type="slidenum">
              <a:rPr lang="en-US" smtClean="0"/>
              <a:t>8</a:t>
            </a:fld>
            <a:endParaRPr lang="en-US"/>
          </a:p>
        </p:txBody>
      </p:sp>
    </p:spTree>
    <p:extLst>
      <p:ext uri="{BB962C8B-B14F-4D97-AF65-F5344CB8AC3E}">
        <p14:creationId xmlns:p14="http://schemas.microsoft.com/office/powerpoint/2010/main" val="1116883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BA3E0D-EBAC-42A2-B5C0-D8B9E529B091}" type="slidenum">
              <a:rPr lang="en-US" smtClean="0"/>
              <a:t>9</a:t>
            </a:fld>
            <a:endParaRPr lang="en-US"/>
          </a:p>
        </p:txBody>
      </p:sp>
    </p:spTree>
    <p:extLst>
      <p:ext uri="{BB962C8B-B14F-4D97-AF65-F5344CB8AC3E}">
        <p14:creationId xmlns:p14="http://schemas.microsoft.com/office/powerpoint/2010/main" val="2004211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89DF-F170-CCC9-2D7D-D9C641DA50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CA84FD-6660-9F60-0B9C-DE43D47E51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1E3AED-1087-A233-BFB6-E57E40B4596D}"/>
              </a:ext>
            </a:extLst>
          </p:cNvPr>
          <p:cNvSpPr>
            <a:spLocks noGrp="1"/>
          </p:cNvSpPr>
          <p:nvPr>
            <p:ph type="dt" sz="half" idx="10"/>
          </p:nvPr>
        </p:nvSpPr>
        <p:spPr/>
        <p:txBody>
          <a:bodyPr/>
          <a:lstStyle/>
          <a:p>
            <a:fld id="{F3A558AF-F04C-433B-8AB2-26B01DAA43B5}" type="datetimeFigureOut">
              <a:rPr lang="en-US" smtClean="0"/>
              <a:t>10/21/2023</a:t>
            </a:fld>
            <a:endParaRPr lang="en-US"/>
          </a:p>
        </p:txBody>
      </p:sp>
      <p:sp>
        <p:nvSpPr>
          <p:cNvPr id="5" name="Footer Placeholder 4">
            <a:extLst>
              <a:ext uri="{FF2B5EF4-FFF2-40B4-BE49-F238E27FC236}">
                <a16:creationId xmlns:a16="http://schemas.microsoft.com/office/drawing/2014/main" id="{377D0CED-9221-9C24-25FF-F9CE083C98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C1E35-C10E-4ABE-9670-43F923111219}"/>
              </a:ext>
            </a:extLst>
          </p:cNvPr>
          <p:cNvSpPr>
            <a:spLocks noGrp="1"/>
          </p:cNvSpPr>
          <p:nvPr>
            <p:ph type="sldNum" sz="quarter" idx="12"/>
          </p:nvPr>
        </p:nvSpPr>
        <p:spPr/>
        <p:txBody>
          <a:bodyPr/>
          <a:lstStyle/>
          <a:p>
            <a:fld id="{5451636A-C33E-4FBF-A2C4-1A709F732C2E}" type="slidenum">
              <a:rPr lang="en-US" smtClean="0"/>
              <a:t>‹#›</a:t>
            </a:fld>
            <a:endParaRPr lang="en-US"/>
          </a:p>
        </p:txBody>
      </p:sp>
    </p:spTree>
    <p:extLst>
      <p:ext uri="{BB962C8B-B14F-4D97-AF65-F5344CB8AC3E}">
        <p14:creationId xmlns:p14="http://schemas.microsoft.com/office/powerpoint/2010/main" val="3335530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869BC-88CA-48FE-F4DB-82F384B93D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854C08-FA80-4B2A-B610-9BEB09A086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D94FA9-C86B-634E-24CC-2A054238E4BC}"/>
              </a:ext>
            </a:extLst>
          </p:cNvPr>
          <p:cNvSpPr>
            <a:spLocks noGrp="1"/>
          </p:cNvSpPr>
          <p:nvPr>
            <p:ph type="dt" sz="half" idx="10"/>
          </p:nvPr>
        </p:nvSpPr>
        <p:spPr/>
        <p:txBody>
          <a:bodyPr/>
          <a:lstStyle/>
          <a:p>
            <a:fld id="{F3A558AF-F04C-433B-8AB2-26B01DAA43B5}" type="datetimeFigureOut">
              <a:rPr lang="en-US" smtClean="0"/>
              <a:t>10/21/2023</a:t>
            </a:fld>
            <a:endParaRPr lang="en-US"/>
          </a:p>
        </p:txBody>
      </p:sp>
      <p:sp>
        <p:nvSpPr>
          <p:cNvPr id="5" name="Footer Placeholder 4">
            <a:extLst>
              <a:ext uri="{FF2B5EF4-FFF2-40B4-BE49-F238E27FC236}">
                <a16:creationId xmlns:a16="http://schemas.microsoft.com/office/drawing/2014/main" id="{EBA439EE-C28A-3C8B-9CE9-0A4015CBD3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89238B-6D11-E8C2-6EDD-611C8EE328B8}"/>
              </a:ext>
            </a:extLst>
          </p:cNvPr>
          <p:cNvSpPr>
            <a:spLocks noGrp="1"/>
          </p:cNvSpPr>
          <p:nvPr>
            <p:ph type="sldNum" sz="quarter" idx="12"/>
          </p:nvPr>
        </p:nvSpPr>
        <p:spPr/>
        <p:txBody>
          <a:bodyPr/>
          <a:lstStyle/>
          <a:p>
            <a:fld id="{5451636A-C33E-4FBF-A2C4-1A709F732C2E}" type="slidenum">
              <a:rPr lang="en-US" smtClean="0"/>
              <a:t>‹#›</a:t>
            </a:fld>
            <a:endParaRPr lang="en-US"/>
          </a:p>
        </p:txBody>
      </p:sp>
    </p:spTree>
    <p:extLst>
      <p:ext uri="{BB962C8B-B14F-4D97-AF65-F5344CB8AC3E}">
        <p14:creationId xmlns:p14="http://schemas.microsoft.com/office/powerpoint/2010/main" val="164507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CBBC19-7BD9-3B8F-C378-55DFD65F10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D8A34F-8D67-2AEF-37BC-6C409BA8AC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6EBC7D-905F-5768-732D-520DCC568318}"/>
              </a:ext>
            </a:extLst>
          </p:cNvPr>
          <p:cNvSpPr>
            <a:spLocks noGrp="1"/>
          </p:cNvSpPr>
          <p:nvPr>
            <p:ph type="dt" sz="half" idx="10"/>
          </p:nvPr>
        </p:nvSpPr>
        <p:spPr/>
        <p:txBody>
          <a:bodyPr/>
          <a:lstStyle/>
          <a:p>
            <a:fld id="{F3A558AF-F04C-433B-8AB2-26B01DAA43B5}" type="datetimeFigureOut">
              <a:rPr lang="en-US" smtClean="0"/>
              <a:t>10/21/2023</a:t>
            </a:fld>
            <a:endParaRPr lang="en-US"/>
          </a:p>
        </p:txBody>
      </p:sp>
      <p:sp>
        <p:nvSpPr>
          <p:cNvPr id="5" name="Footer Placeholder 4">
            <a:extLst>
              <a:ext uri="{FF2B5EF4-FFF2-40B4-BE49-F238E27FC236}">
                <a16:creationId xmlns:a16="http://schemas.microsoft.com/office/drawing/2014/main" id="{0ECDC379-629A-E0BC-F80A-99A8DE7D82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8F6232-487A-C909-F5B7-26E54B291057}"/>
              </a:ext>
            </a:extLst>
          </p:cNvPr>
          <p:cNvSpPr>
            <a:spLocks noGrp="1"/>
          </p:cNvSpPr>
          <p:nvPr>
            <p:ph type="sldNum" sz="quarter" idx="12"/>
          </p:nvPr>
        </p:nvSpPr>
        <p:spPr/>
        <p:txBody>
          <a:bodyPr/>
          <a:lstStyle/>
          <a:p>
            <a:fld id="{5451636A-C33E-4FBF-A2C4-1A709F732C2E}" type="slidenum">
              <a:rPr lang="en-US" smtClean="0"/>
              <a:t>‹#›</a:t>
            </a:fld>
            <a:endParaRPr lang="en-US"/>
          </a:p>
        </p:txBody>
      </p:sp>
    </p:spTree>
    <p:extLst>
      <p:ext uri="{BB962C8B-B14F-4D97-AF65-F5344CB8AC3E}">
        <p14:creationId xmlns:p14="http://schemas.microsoft.com/office/powerpoint/2010/main" val="624038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52992-16F0-CA2F-84B1-C82DEFBCBF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B0447D-4A03-620A-1226-D49D8C1CE1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7B5C0-0259-43AA-E7E2-C7D2EABFA6ED}"/>
              </a:ext>
            </a:extLst>
          </p:cNvPr>
          <p:cNvSpPr>
            <a:spLocks noGrp="1"/>
          </p:cNvSpPr>
          <p:nvPr>
            <p:ph type="dt" sz="half" idx="10"/>
          </p:nvPr>
        </p:nvSpPr>
        <p:spPr/>
        <p:txBody>
          <a:bodyPr/>
          <a:lstStyle/>
          <a:p>
            <a:fld id="{F3A558AF-F04C-433B-8AB2-26B01DAA43B5}" type="datetimeFigureOut">
              <a:rPr lang="en-US" smtClean="0"/>
              <a:t>10/21/2023</a:t>
            </a:fld>
            <a:endParaRPr lang="en-US"/>
          </a:p>
        </p:txBody>
      </p:sp>
      <p:sp>
        <p:nvSpPr>
          <p:cNvPr id="5" name="Footer Placeholder 4">
            <a:extLst>
              <a:ext uri="{FF2B5EF4-FFF2-40B4-BE49-F238E27FC236}">
                <a16:creationId xmlns:a16="http://schemas.microsoft.com/office/drawing/2014/main" id="{B6D75BA6-DAB6-7A55-7BBD-0A53B9865D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D5983-31FC-5FDB-9BD1-327B02C9307B}"/>
              </a:ext>
            </a:extLst>
          </p:cNvPr>
          <p:cNvSpPr>
            <a:spLocks noGrp="1"/>
          </p:cNvSpPr>
          <p:nvPr>
            <p:ph type="sldNum" sz="quarter" idx="12"/>
          </p:nvPr>
        </p:nvSpPr>
        <p:spPr/>
        <p:txBody>
          <a:bodyPr/>
          <a:lstStyle/>
          <a:p>
            <a:fld id="{5451636A-C33E-4FBF-A2C4-1A709F732C2E}" type="slidenum">
              <a:rPr lang="en-US" smtClean="0"/>
              <a:t>‹#›</a:t>
            </a:fld>
            <a:endParaRPr lang="en-US"/>
          </a:p>
        </p:txBody>
      </p:sp>
    </p:spTree>
    <p:extLst>
      <p:ext uri="{BB962C8B-B14F-4D97-AF65-F5344CB8AC3E}">
        <p14:creationId xmlns:p14="http://schemas.microsoft.com/office/powerpoint/2010/main" val="233162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26BA-78F5-BCF9-1AD7-7D1782F700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C2E793-7629-4188-3A74-33CCACC878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0576CB-CDE8-B5F7-61E4-568FAFB834A3}"/>
              </a:ext>
            </a:extLst>
          </p:cNvPr>
          <p:cNvSpPr>
            <a:spLocks noGrp="1"/>
          </p:cNvSpPr>
          <p:nvPr>
            <p:ph type="dt" sz="half" idx="10"/>
          </p:nvPr>
        </p:nvSpPr>
        <p:spPr/>
        <p:txBody>
          <a:bodyPr/>
          <a:lstStyle/>
          <a:p>
            <a:fld id="{F3A558AF-F04C-433B-8AB2-26B01DAA43B5}" type="datetimeFigureOut">
              <a:rPr lang="en-US" smtClean="0"/>
              <a:t>10/21/2023</a:t>
            </a:fld>
            <a:endParaRPr lang="en-US"/>
          </a:p>
        </p:txBody>
      </p:sp>
      <p:sp>
        <p:nvSpPr>
          <p:cNvPr id="5" name="Footer Placeholder 4">
            <a:extLst>
              <a:ext uri="{FF2B5EF4-FFF2-40B4-BE49-F238E27FC236}">
                <a16:creationId xmlns:a16="http://schemas.microsoft.com/office/drawing/2014/main" id="{FA75F2D7-2F72-B5D9-7800-F132AEF17D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9FE299-27D5-97A7-7CFD-920BD75EA7E7}"/>
              </a:ext>
            </a:extLst>
          </p:cNvPr>
          <p:cNvSpPr>
            <a:spLocks noGrp="1"/>
          </p:cNvSpPr>
          <p:nvPr>
            <p:ph type="sldNum" sz="quarter" idx="12"/>
          </p:nvPr>
        </p:nvSpPr>
        <p:spPr/>
        <p:txBody>
          <a:bodyPr/>
          <a:lstStyle/>
          <a:p>
            <a:fld id="{5451636A-C33E-4FBF-A2C4-1A709F732C2E}" type="slidenum">
              <a:rPr lang="en-US" smtClean="0"/>
              <a:t>‹#›</a:t>
            </a:fld>
            <a:endParaRPr lang="en-US"/>
          </a:p>
        </p:txBody>
      </p:sp>
    </p:spTree>
    <p:extLst>
      <p:ext uri="{BB962C8B-B14F-4D97-AF65-F5344CB8AC3E}">
        <p14:creationId xmlns:p14="http://schemas.microsoft.com/office/powerpoint/2010/main" val="3710432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EFE5D-A2F8-2ED6-6BA2-C01A85ECFA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D80BAF-B7B8-A771-2EEC-34DD79D72A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78ACCD-FB46-0FBD-1D33-76DE425D8C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1ECD1A-7C9C-C6A8-E78D-B9C8B1FD008C}"/>
              </a:ext>
            </a:extLst>
          </p:cNvPr>
          <p:cNvSpPr>
            <a:spLocks noGrp="1"/>
          </p:cNvSpPr>
          <p:nvPr>
            <p:ph type="dt" sz="half" idx="10"/>
          </p:nvPr>
        </p:nvSpPr>
        <p:spPr/>
        <p:txBody>
          <a:bodyPr/>
          <a:lstStyle/>
          <a:p>
            <a:fld id="{F3A558AF-F04C-433B-8AB2-26B01DAA43B5}" type="datetimeFigureOut">
              <a:rPr lang="en-US" smtClean="0"/>
              <a:t>10/21/2023</a:t>
            </a:fld>
            <a:endParaRPr lang="en-US"/>
          </a:p>
        </p:txBody>
      </p:sp>
      <p:sp>
        <p:nvSpPr>
          <p:cNvPr id="6" name="Footer Placeholder 5">
            <a:extLst>
              <a:ext uri="{FF2B5EF4-FFF2-40B4-BE49-F238E27FC236}">
                <a16:creationId xmlns:a16="http://schemas.microsoft.com/office/drawing/2014/main" id="{A335F569-2419-8954-5B1D-74E33033C2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CCD046-C714-2229-4789-157CC71B0E31}"/>
              </a:ext>
            </a:extLst>
          </p:cNvPr>
          <p:cNvSpPr>
            <a:spLocks noGrp="1"/>
          </p:cNvSpPr>
          <p:nvPr>
            <p:ph type="sldNum" sz="quarter" idx="12"/>
          </p:nvPr>
        </p:nvSpPr>
        <p:spPr/>
        <p:txBody>
          <a:bodyPr/>
          <a:lstStyle/>
          <a:p>
            <a:fld id="{5451636A-C33E-4FBF-A2C4-1A709F732C2E}" type="slidenum">
              <a:rPr lang="en-US" smtClean="0"/>
              <a:t>‹#›</a:t>
            </a:fld>
            <a:endParaRPr lang="en-US"/>
          </a:p>
        </p:txBody>
      </p:sp>
    </p:spTree>
    <p:extLst>
      <p:ext uri="{BB962C8B-B14F-4D97-AF65-F5344CB8AC3E}">
        <p14:creationId xmlns:p14="http://schemas.microsoft.com/office/powerpoint/2010/main" val="42247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2310-4A45-8926-A700-3B9111088A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79580F-7C21-D948-921A-C330D19C59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968DF6-51D1-6BF0-7BA2-3705087C7C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B8821B-2890-7260-3E97-C242579AF8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1A873F-F2CB-432A-139B-0031C8000E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298DCD-77E3-B7C9-EC93-C025A46BB06C}"/>
              </a:ext>
            </a:extLst>
          </p:cNvPr>
          <p:cNvSpPr>
            <a:spLocks noGrp="1"/>
          </p:cNvSpPr>
          <p:nvPr>
            <p:ph type="dt" sz="half" idx="10"/>
          </p:nvPr>
        </p:nvSpPr>
        <p:spPr/>
        <p:txBody>
          <a:bodyPr/>
          <a:lstStyle/>
          <a:p>
            <a:fld id="{F3A558AF-F04C-433B-8AB2-26B01DAA43B5}" type="datetimeFigureOut">
              <a:rPr lang="en-US" smtClean="0"/>
              <a:t>10/21/2023</a:t>
            </a:fld>
            <a:endParaRPr lang="en-US"/>
          </a:p>
        </p:txBody>
      </p:sp>
      <p:sp>
        <p:nvSpPr>
          <p:cNvPr id="8" name="Footer Placeholder 7">
            <a:extLst>
              <a:ext uri="{FF2B5EF4-FFF2-40B4-BE49-F238E27FC236}">
                <a16:creationId xmlns:a16="http://schemas.microsoft.com/office/drawing/2014/main" id="{748EE4BA-70D2-138B-D1D3-A188CC78B0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52BFF1-2CC0-82D8-C98C-467C0D89BA6C}"/>
              </a:ext>
            </a:extLst>
          </p:cNvPr>
          <p:cNvSpPr>
            <a:spLocks noGrp="1"/>
          </p:cNvSpPr>
          <p:nvPr>
            <p:ph type="sldNum" sz="quarter" idx="12"/>
          </p:nvPr>
        </p:nvSpPr>
        <p:spPr/>
        <p:txBody>
          <a:bodyPr/>
          <a:lstStyle/>
          <a:p>
            <a:fld id="{5451636A-C33E-4FBF-A2C4-1A709F732C2E}" type="slidenum">
              <a:rPr lang="en-US" smtClean="0"/>
              <a:t>‹#›</a:t>
            </a:fld>
            <a:endParaRPr lang="en-US"/>
          </a:p>
        </p:txBody>
      </p:sp>
    </p:spTree>
    <p:extLst>
      <p:ext uri="{BB962C8B-B14F-4D97-AF65-F5344CB8AC3E}">
        <p14:creationId xmlns:p14="http://schemas.microsoft.com/office/powerpoint/2010/main" val="701635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3978A-5E2A-9F58-C748-326B19E112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20DDF0-7AF8-DDF8-F072-7DC45C8DC6CE}"/>
              </a:ext>
            </a:extLst>
          </p:cNvPr>
          <p:cNvSpPr>
            <a:spLocks noGrp="1"/>
          </p:cNvSpPr>
          <p:nvPr>
            <p:ph type="dt" sz="half" idx="10"/>
          </p:nvPr>
        </p:nvSpPr>
        <p:spPr/>
        <p:txBody>
          <a:bodyPr/>
          <a:lstStyle/>
          <a:p>
            <a:fld id="{F3A558AF-F04C-433B-8AB2-26B01DAA43B5}" type="datetimeFigureOut">
              <a:rPr lang="en-US" smtClean="0"/>
              <a:t>10/21/2023</a:t>
            </a:fld>
            <a:endParaRPr lang="en-US"/>
          </a:p>
        </p:txBody>
      </p:sp>
      <p:sp>
        <p:nvSpPr>
          <p:cNvPr id="4" name="Footer Placeholder 3">
            <a:extLst>
              <a:ext uri="{FF2B5EF4-FFF2-40B4-BE49-F238E27FC236}">
                <a16:creationId xmlns:a16="http://schemas.microsoft.com/office/drawing/2014/main" id="{6688432F-615F-F3A1-AAE5-1615E230EF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8C962E-57DF-4C20-90B2-AC61A9A13145}"/>
              </a:ext>
            </a:extLst>
          </p:cNvPr>
          <p:cNvSpPr>
            <a:spLocks noGrp="1"/>
          </p:cNvSpPr>
          <p:nvPr>
            <p:ph type="sldNum" sz="quarter" idx="12"/>
          </p:nvPr>
        </p:nvSpPr>
        <p:spPr/>
        <p:txBody>
          <a:bodyPr/>
          <a:lstStyle/>
          <a:p>
            <a:fld id="{5451636A-C33E-4FBF-A2C4-1A709F732C2E}" type="slidenum">
              <a:rPr lang="en-US" smtClean="0"/>
              <a:t>‹#›</a:t>
            </a:fld>
            <a:endParaRPr lang="en-US"/>
          </a:p>
        </p:txBody>
      </p:sp>
    </p:spTree>
    <p:extLst>
      <p:ext uri="{BB962C8B-B14F-4D97-AF65-F5344CB8AC3E}">
        <p14:creationId xmlns:p14="http://schemas.microsoft.com/office/powerpoint/2010/main" val="897167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1A820A-4D92-D489-8D0C-72CB3BD1DB7E}"/>
              </a:ext>
            </a:extLst>
          </p:cNvPr>
          <p:cNvSpPr>
            <a:spLocks noGrp="1"/>
          </p:cNvSpPr>
          <p:nvPr>
            <p:ph type="dt" sz="half" idx="10"/>
          </p:nvPr>
        </p:nvSpPr>
        <p:spPr/>
        <p:txBody>
          <a:bodyPr/>
          <a:lstStyle/>
          <a:p>
            <a:fld id="{F3A558AF-F04C-433B-8AB2-26B01DAA43B5}" type="datetimeFigureOut">
              <a:rPr lang="en-US" smtClean="0"/>
              <a:t>10/21/2023</a:t>
            </a:fld>
            <a:endParaRPr lang="en-US"/>
          </a:p>
        </p:txBody>
      </p:sp>
      <p:sp>
        <p:nvSpPr>
          <p:cNvPr id="3" name="Footer Placeholder 2">
            <a:extLst>
              <a:ext uri="{FF2B5EF4-FFF2-40B4-BE49-F238E27FC236}">
                <a16:creationId xmlns:a16="http://schemas.microsoft.com/office/drawing/2014/main" id="{9100A28D-5A8D-065B-E2BA-B4BE8F84A7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8FB80F-61CB-9BAD-81C7-2A3C883851F5}"/>
              </a:ext>
            </a:extLst>
          </p:cNvPr>
          <p:cNvSpPr>
            <a:spLocks noGrp="1"/>
          </p:cNvSpPr>
          <p:nvPr>
            <p:ph type="sldNum" sz="quarter" idx="12"/>
          </p:nvPr>
        </p:nvSpPr>
        <p:spPr/>
        <p:txBody>
          <a:bodyPr/>
          <a:lstStyle/>
          <a:p>
            <a:fld id="{5451636A-C33E-4FBF-A2C4-1A709F732C2E}" type="slidenum">
              <a:rPr lang="en-US" smtClean="0"/>
              <a:t>‹#›</a:t>
            </a:fld>
            <a:endParaRPr lang="en-US"/>
          </a:p>
        </p:txBody>
      </p:sp>
    </p:spTree>
    <p:extLst>
      <p:ext uri="{BB962C8B-B14F-4D97-AF65-F5344CB8AC3E}">
        <p14:creationId xmlns:p14="http://schemas.microsoft.com/office/powerpoint/2010/main" val="2721653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1F439-39DD-7332-8C80-01CAA9DC48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949A56-FDAC-2163-637C-C6A833E228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18058C-4658-6234-22FA-A3349BB8E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F4B4A8-CCD9-43BB-D7C2-D9C1B809EED4}"/>
              </a:ext>
            </a:extLst>
          </p:cNvPr>
          <p:cNvSpPr>
            <a:spLocks noGrp="1"/>
          </p:cNvSpPr>
          <p:nvPr>
            <p:ph type="dt" sz="half" idx="10"/>
          </p:nvPr>
        </p:nvSpPr>
        <p:spPr/>
        <p:txBody>
          <a:bodyPr/>
          <a:lstStyle/>
          <a:p>
            <a:fld id="{F3A558AF-F04C-433B-8AB2-26B01DAA43B5}" type="datetimeFigureOut">
              <a:rPr lang="en-US" smtClean="0"/>
              <a:t>10/21/2023</a:t>
            </a:fld>
            <a:endParaRPr lang="en-US"/>
          </a:p>
        </p:txBody>
      </p:sp>
      <p:sp>
        <p:nvSpPr>
          <p:cNvPr id="6" name="Footer Placeholder 5">
            <a:extLst>
              <a:ext uri="{FF2B5EF4-FFF2-40B4-BE49-F238E27FC236}">
                <a16:creationId xmlns:a16="http://schemas.microsoft.com/office/drawing/2014/main" id="{728EE329-0C38-8F82-D1AA-FD0A692600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00BF8B-EF8A-D0F9-DD0D-EDC79FFF632F}"/>
              </a:ext>
            </a:extLst>
          </p:cNvPr>
          <p:cNvSpPr>
            <a:spLocks noGrp="1"/>
          </p:cNvSpPr>
          <p:nvPr>
            <p:ph type="sldNum" sz="quarter" idx="12"/>
          </p:nvPr>
        </p:nvSpPr>
        <p:spPr/>
        <p:txBody>
          <a:bodyPr/>
          <a:lstStyle/>
          <a:p>
            <a:fld id="{5451636A-C33E-4FBF-A2C4-1A709F732C2E}" type="slidenum">
              <a:rPr lang="en-US" smtClean="0"/>
              <a:t>‹#›</a:t>
            </a:fld>
            <a:endParaRPr lang="en-US"/>
          </a:p>
        </p:txBody>
      </p:sp>
    </p:spTree>
    <p:extLst>
      <p:ext uri="{BB962C8B-B14F-4D97-AF65-F5344CB8AC3E}">
        <p14:creationId xmlns:p14="http://schemas.microsoft.com/office/powerpoint/2010/main" val="3640211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674BB-2869-456B-4B34-F9BA527118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2F50D3-D309-306D-0AC2-62853B55B2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617C29-0BF4-97C8-44F6-7964C9A5AD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BAB943-8D95-0331-B46F-28C70CA1B63C}"/>
              </a:ext>
            </a:extLst>
          </p:cNvPr>
          <p:cNvSpPr>
            <a:spLocks noGrp="1"/>
          </p:cNvSpPr>
          <p:nvPr>
            <p:ph type="dt" sz="half" idx="10"/>
          </p:nvPr>
        </p:nvSpPr>
        <p:spPr/>
        <p:txBody>
          <a:bodyPr/>
          <a:lstStyle/>
          <a:p>
            <a:fld id="{F3A558AF-F04C-433B-8AB2-26B01DAA43B5}" type="datetimeFigureOut">
              <a:rPr lang="en-US" smtClean="0"/>
              <a:t>10/21/2023</a:t>
            </a:fld>
            <a:endParaRPr lang="en-US"/>
          </a:p>
        </p:txBody>
      </p:sp>
      <p:sp>
        <p:nvSpPr>
          <p:cNvPr id="6" name="Footer Placeholder 5">
            <a:extLst>
              <a:ext uri="{FF2B5EF4-FFF2-40B4-BE49-F238E27FC236}">
                <a16:creationId xmlns:a16="http://schemas.microsoft.com/office/drawing/2014/main" id="{A579B264-0578-4FD5-6C10-134149A10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85C094-799D-440B-3E23-68BB61C5BF52}"/>
              </a:ext>
            </a:extLst>
          </p:cNvPr>
          <p:cNvSpPr>
            <a:spLocks noGrp="1"/>
          </p:cNvSpPr>
          <p:nvPr>
            <p:ph type="sldNum" sz="quarter" idx="12"/>
          </p:nvPr>
        </p:nvSpPr>
        <p:spPr/>
        <p:txBody>
          <a:bodyPr/>
          <a:lstStyle/>
          <a:p>
            <a:fld id="{5451636A-C33E-4FBF-A2C4-1A709F732C2E}" type="slidenum">
              <a:rPr lang="en-US" smtClean="0"/>
              <a:t>‹#›</a:t>
            </a:fld>
            <a:endParaRPr lang="en-US"/>
          </a:p>
        </p:txBody>
      </p:sp>
    </p:spTree>
    <p:extLst>
      <p:ext uri="{BB962C8B-B14F-4D97-AF65-F5344CB8AC3E}">
        <p14:creationId xmlns:p14="http://schemas.microsoft.com/office/powerpoint/2010/main" val="2110745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DAD8D3-3E9A-7A5D-711C-9F8363AA14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58D321-4329-A9A2-D58B-4BDF80B055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63EEC2-36B0-A1D5-07B5-2D60A42208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A558AF-F04C-433B-8AB2-26B01DAA43B5}" type="datetimeFigureOut">
              <a:rPr lang="en-US" smtClean="0"/>
              <a:t>10/21/2023</a:t>
            </a:fld>
            <a:endParaRPr lang="en-US"/>
          </a:p>
        </p:txBody>
      </p:sp>
      <p:sp>
        <p:nvSpPr>
          <p:cNvPr id="5" name="Footer Placeholder 4">
            <a:extLst>
              <a:ext uri="{FF2B5EF4-FFF2-40B4-BE49-F238E27FC236}">
                <a16:creationId xmlns:a16="http://schemas.microsoft.com/office/drawing/2014/main" id="{05095B76-75EB-8CAD-2291-B6C5AD53A3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BAA496-0EBD-6A3F-72CF-D7A6B2E067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51636A-C33E-4FBF-A2C4-1A709F732C2E}" type="slidenum">
              <a:rPr lang="en-US" smtClean="0"/>
              <a:t>‹#›</a:t>
            </a:fld>
            <a:endParaRPr lang="en-US"/>
          </a:p>
        </p:txBody>
      </p:sp>
    </p:spTree>
    <p:extLst>
      <p:ext uri="{BB962C8B-B14F-4D97-AF65-F5344CB8AC3E}">
        <p14:creationId xmlns:p14="http://schemas.microsoft.com/office/powerpoint/2010/main" val="2415048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mailto:sjs96@cornell.edu" TargetMode="External"/><Relationship Id="rId2" Type="http://schemas.openxmlformats.org/officeDocument/2006/relationships/hyperlink" Target="mailto:wl563@cornell.edu"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15.png"/><Relationship Id="rId4" Type="http://schemas.openxmlformats.org/officeDocument/2006/relationships/image" Target="../media/image80.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5C17-B7B3-F2E0-F0C6-9914F8C4126C}"/>
              </a:ext>
            </a:extLst>
          </p:cNvPr>
          <p:cNvSpPr>
            <a:spLocks noGrp="1"/>
          </p:cNvSpPr>
          <p:nvPr>
            <p:ph type="ctrTitle"/>
          </p:nvPr>
        </p:nvSpPr>
        <p:spPr>
          <a:xfrm>
            <a:off x="1780058" y="1665013"/>
            <a:ext cx="9144000" cy="1921075"/>
          </a:xfrm>
        </p:spPr>
        <p:txBody>
          <a:bodyPr>
            <a:noAutofit/>
          </a:bodyPr>
          <a:lstStyle/>
          <a:p>
            <a:r>
              <a:rPr lang="en-US" sz="4400" b="1" dirty="0"/>
              <a:t>Can </a:t>
            </a:r>
            <a:r>
              <a:rPr lang="en-US" altLang="zh-CN" sz="4400" b="1" dirty="0"/>
              <a:t>spatial patterns mitigate the </a:t>
            </a:r>
            <a:r>
              <a:rPr lang="en-US" sz="4400" b="1" dirty="0"/>
              <a:t>urban heat island effect? Evidence from German metropolitan regions</a:t>
            </a:r>
          </a:p>
        </p:txBody>
      </p:sp>
      <p:grpSp>
        <p:nvGrpSpPr>
          <p:cNvPr id="4" name="Group 3">
            <a:extLst>
              <a:ext uri="{FF2B5EF4-FFF2-40B4-BE49-F238E27FC236}">
                <a16:creationId xmlns:a16="http://schemas.microsoft.com/office/drawing/2014/main" id="{47DB4A3D-1656-4109-8718-4BAEC74F4A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B4F56BAA-E4C7-5C08-6CE3-FE273B0BC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AA15BF47-4C1B-BBD9-3022-DE626BBE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3" name="TextBox 2">
            <a:extLst>
              <a:ext uri="{FF2B5EF4-FFF2-40B4-BE49-F238E27FC236}">
                <a16:creationId xmlns:a16="http://schemas.microsoft.com/office/drawing/2014/main" id="{D22C4B0D-1EFE-9E1D-11E1-3A940F9B4416}"/>
              </a:ext>
            </a:extLst>
          </p:cNvPr>
          <p:cNvSpPr txBox="1"/>
          <p:nvPr/>
        </p:nvSpPr>
        <p:spPr>
          <a:xfrm>
            <a:off x="3048000" y="4608212"/>
            <a:ext cx="6096000" cy="830997"/>
          </a:xfrm>
          <a:prstGeom prst="rect">
            <a:avLst/>
          </a:prstGeom>
          <a:noFill/>
        </p:spPr>
        <p:txBody>
          <a:bodyPr wrap="square">
            <a:spAutoFit/>
          </a:bodyPr>
          <a:lstStyle/>
          <a:p>
            <a:pPr algn="ctr"/>
            <a:r>
              <a:rPr lang="en-US" sz="1600" dirty="0"/>
              <a:t>Wenzheng Li,  Ph.D. Candidate</a:t>
            </a:r>
          </a:p>
          <a:p>
            <a:pPr algn="ctr"/>
            <a:r>
              <a:rPr lang="en-US" sz="1600" dirty="0"/>
              <a:t>Stephan Schmidt, Associate Professor</a:t>
            </a:r>
          </a:p>
          <a:p>
            <a:pPr algn="ctr"/>
            <a:r>
              <a:rPr lang="en-US" sz="1600" dirty="0"/>
              <a:t>City and</a:t>
            </a:r>
            <a:r>
              <a:rPr lang="zh-CN" altLang="en-US" sz="1600" dirty="0"/>
              <a:t> </a:t>
            </a:r>
            <a:r>
              <a:rPr lang="en-US" altLang="zh-CN" sz="1600" dirty="0"/>
              <a:t>regional</a:t>
            </a:r>
            <a:r>
              <a:rPr lang="zh-CN" altLang="en-US" sz="1600" dirty="0"/>
              <a:t> </a:t>
            </a:r>
            <a:r>
              <a:rPr lang="en-US" altLang="zh-CN" sz="1600" dirty="0"/>
              <a:t>planning,</a:t>
            </a:r>
            <a:r>
              <a:rPr lang="zh-CN" altLang="en-US" sz="1600" dirty="0"/>
              <a:t> </a:t>
            </a:r>
            <a:r>
              <a:rPr lang="en-US" altLang="zh-CN" sz="1600" dirty="0"/>
              <a:t>Cornell</a:t>
            </a:r>
            <a:r>
              <a:rPr lang="zh-CN" altLang="en-US" sz="1600" dirty="0"/>
              <a:t> </a:t>
            </a:r>
            <a:r>
              <a:rPr lang="en-US" altLang="zh-CN" sz="1600" dirty="0"/>
              <a:t>University</a:t>
            </a:r>
            <a:endParaRPr lang="en-US" sz="1600" dirty="0"/>
          </a:p>
        </p:txBody>
      </p:sp>
    </p:spTree>
    <p:extLst>
      <p:ext uri="{BB962C8B-B14F-4D97-AF65-F5344CB8AC3E}">
        <p14:creationId xmlns:p14="http://schemas.microsoft.com/office/powerpoint/2010/main" val="417166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DB4A3D-1656-4109-8718-4BAEC74F4A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B4F56BAA-E4C7-5C08-6CE3-FE273B0BC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AA15BF47-4C1B-BBD9-3022-DE626BBE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3" name="Picture 2">
            <a:extLst>
              <a:ext uri="{FF2B5EF4-FFF2-40B4-BE49-F238E27FC236}">
                <a16:creationId xmlns:a16="http://schemas.microsoft.com/office/drawing/2014/main" id="{DCE1F174-5E27-B3F3-4AA9-90A0B75568B7}"/>
              </a:ext>
            </a:extLst>
          </p:cNvPr>
          <p:cNvPicPr>
            <a:picLocks noChangeAspect="1"/>
          </p:cNvPicPr>
          <p:nvPr/>
        </p:nvPicPr>
        <p:blipFill>
          <a:blip r:embed="rId3"/>
          <a:stretch>
            <a:fillRect/>
          </a:stretch>
        </p:blipFill>
        <p:spPr>
          <a:xfrm>
            <a:off x="6096000" y="376372"/>
            <a:ext cx="5699150" cy="6306954"/>
          </a:xfrm>
          <a:prstGeom prst="rect">
            <a:avLst/>
          </a:prstGeom>
        </p:spPr>
      </p:pic>
      <p:sp>
        <p:nvSpPr>
          <p:cNvPr id="9" name="TextBox 8">
            <a:extLst>
              <a:ext uri="{FF2B5EF4-FFF2-40B4-BE49-F238E27FC236}">
                <a16:creationId xmlns:a16="http://schemas.microsoft.com/office/drawing/2014/main" id="{9839F5CD-0471-EFC2-BEE9-185CDB6E1AB3}"/>
              </a:ext>
            </a:extLst>
          </p:cNvPr>
          <p:cNvSpPr txBox="1"/>
          <p:nvPr/>
        </p:nvSpPr>
        <p:spPr>
          <a:xfrm>
            <a:off x="1051561" y="384356"/>
            <a:ext cx="4285549" cy="707886"/>
          </a:xfrm>
          <a:prstGeom prst="rect">
            <a:avLst/>
          </a:prstGeom>
          <a:noFill/>
        </p:spPr>
        <p:txBody>
          <a:bodyPr wrap="square">
            <a:spAutoFit/>
          </a:bodyPr>
          <a:lstStyle/>
          <a:p>
            <a:r>
              <a:rPr lang="en-US" sz="2000" b="1" dirty="0"/>
              <a:t>The influence of traditional landscape metrics on the UHI effect</a:t>
            </a:r>
          </a:p>
        </p:txBody>
      </p:sp>
      <p:sp>
        <p:nvSpPr>
          <p:cNvPr id="11" name="TextBox 10">
            <a:extLst>
              <a:ext uri="{FF2B5EF4-FFF2-40B4-BE49-F238E27FC236}">
                <a16:creationId xmlns:a16="http://schemas.microsoft.com/office/drawing/2014/main" id="{EAF0B2BE-E2B5-7FC4-4D8E-B114EB634CAB}"/>
              </a:ext>
            </a:extLst>
          </p:cNvPr>
          <p:cNvSpPr txBox="1"/>
          <p:nvPr/>
        </p:nvSpPr>
        <p:spPr>
          <a:xfrm>
            <a:off x="1165861" y="1629515"/>
            <a:ext cx="4930139" cy="584775"/>
          </a:xfrm>
          <a:prstGeom prst="rect">
            <a:avLst/>
          </a:prstGeom>
          <a:noFill/>
        </p:spPr>
        <p:txBody>
          <a:bodyPr wrap="square">
            <a:spAutoFit/>
          </a:bodyPr>
          <a:lstStyle/>
          <a:p>
            <a:pPr marL="171450" indent="-171450">
              <a:buFont typeface="Arial" panose="020B0604020202020204" pitchFamily="34" charset="0"/>
              <a:buChar char="•"/>
            </a:pPr>
            <a:r>
              <a:rPr lang="en-US" sz="1600" b="1" dirty="0" err="1"/>
              <a:t>PLADJ_urban</a:t>
            </a:r>
            <a:r>
              <a:rPr lang="en-US" sz="1600" b="1" dirty="0"/>
              <a:t>: </a:t>
            </a:r>
            <a:r>
              <a:rPr lang="zh-CN" altLang="en-US" sz="1600" b="1" dirty="0"/>
              <a:t>↑ </a:t>
            </a:r>
            <a:r>
              <a:rPr lang="en-US" sz="1600" dirty="0"/>
              <a:t>aggregation and contiguity </a:t>
            </a:r>
            <a:r>
              <a:rPr lang="zh-CN" altLang="en-US" sz="1600" b="1" dirty="0"/>
              <a:t>→ </a:t>
            </a:r>
            <a:r>
              <a:rPr lang="zh-CN" altLang="en-US" sz="1600" b="1" dirty="0">
                <a:solidFill>
                  <a:srgbClr val="FF0000"/>
                </a:solidFill>
              </a:rPr>
              <a:t>↑ </a:t>
            </a:r>
            <a:r>
              <a:rPr lang="en-US" altLang="zh-CN" sz="1600" b="1" dirty="0">
                <a:solidFill>
                  <a:srgbClr val="FF0000"/>
                </a:solidFill>
              </a:rPr>
              <a:t>UHI</a:t>
            </a:r>
          </a:p>
          <a:p>
            <a:pPr marL="171450" indent="-171450">
              <a:buFont typeface="Arial" panose="020B0604020202020204" pitchFamily="34" charset="0"/>
              <a:buChar char="•"/>
            </a:pPr>
            <a:r>
              <a:rPr lang="en-US" sz="1600" b="1" dirty="0"/>
              <a:t>PD: </a:t>
            </a:r>
            <a:r>
              <a:rPr lang="zh-CN" altLang="en-US" sz="1600" b="1" dirty="0"/>
              <a:t>↑ </a:t>
            </a:r>
            <a:r>
              <a:rPr lang="en-US" sz="1600" dirty="0"/>
              <a:t>fragmentation and patchiness </a:t>
            </a:r>
            <a:r>
              <a:rPr lang="zh-CN" altLang="en-US" sz="1600" b="1" dirty="0"/>
              <a:t>→ </a:t>
            </a:r>
            <a:r>
              <a:rPr lang="zh-CN" altLang="en-US" sz="1600" b="1" dirty="0">
                <a:solidFill>
                  <a:srgbClr val="00B050"/>
                </a:solidFill>
              </a:rPr>
              <a:t>↓</a:t>
            </a:r>
            <a:r>
              <a:rPr lang="en-US" altLang="zh-CN" sz="1600" b="1" dirty="0">
                <a:solidFill>
                  <a:srgbClr val="00B050"/>
                </a:solidFill>
              </a:rPr>
              <a:t>UHI</a:t>
            </a:r>
            <a:r>
              <a:rPr lang="zh-CN" altLang="en-US" sz="1600" b="1" dirty="0">
                <a:solidFill>
                  <a:srgbClr val="00B050"/>
                </a:solidFill>
              </a:rPr>
              <a:t> </a:t>
            </a:r>
            <a:endParaRPr lang="en-US" altLang="zh-CN" sz="1600" b="1" dirty="0">
              <a:solidFill>
                <a:srgbClr val="00B050"/>
              </a:solidFill>
            </a:endParaRPr>
          </a:p>
        </p:txBody>
      </p:sp>
      <p:sp>
        <p:nvSpPr>
          <p:cNvPr id="12" name="Rectangle 11">
            <a:extLst>
              <a:ext uri="{FF2B5EF4-FFF2-40B4-BE49-F238E27FC236}">
                <a16:creationId xmlns:a16="http://schemas.microsoft.com/office/drawing/2014/main" id="{27717134-D3FA-6899-421B-B2935E830AE0}"/>
              </a:ext>
            </a:extLst>
          </p:cNvPr>
          <p:cNvSpPr/>
          <p:nvPr/>
        </p:nvSpPr>
        <p:spPr>
          <a:xfrm>
            <a:off x="8574431" y="4609440"/>
            <a:ext cx="527304" cy="321564"/>
          </a:xfrm>
          <a:prstGeom prst="rect">
            <a:avLst/>
          </a:prstGeom>
          <a:solidFill>
            <a:srgbClr val="FF0000">
              <a:alpha val="0"/>
            </a:srgb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DB406FE-AA4F-6CCD-9126-76BC04B3DB44}"/>
              </a:ext>
            </a:extLst>
          </p:cNvPr>
          <p:cNvSpPr/>
          <p:nvPr/>
        </p:nvSpPr>
        <p:spPr>
          <a:xfrm>
            <a:off x="10975746" y="4585920"/>
            <a:ext cx="527304" cy="321564"/>
          </a:xfrm>
          <a:prstGeom prst="rect">
            <a:avLst/>
          </a:prstGeom>
          <a:solidFill>
            <a:srgbClr val="FF0000">
              <a:alpha val="0"/>
            </a:srgb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411E6EB-195F-3C9B-CEEC-96A3BE8E9087}"/>
              </a:ext>
            </a:extLst>
          </p:cNvPr>
          <p:cNvSpPr txBox="1"/>
          <p:nvPr/>
        </p:nvSpPr>
        <p:spPr>
          <a:xfrm>
            <a:off x="1051561" y="1209778"/>
            <a:ext cx="6096000" cy="369332"/>
          </a:xfrm>
          <a:prstGeom prst="rect">
            <a:avLst/>
          </a:prstGeom>
          <a:noFill/>
        </p:spPr>
        <p:txBody>
          <a:bodyPr wrap="square">
            <a:spAutoFit/>
          </a:bodyPr>
          <a:lstStyle/>
          <a:p>
            <a:r>
              <a:rPr lang="en-US" altLang="zh-CN" dirty="0"/>
              <a:t>For </a:t>
            </a:r>
            <a:r>
              <a:rPr lang="en-US" dirty="0"/>
              <a:t>urban patches </a:t>
            </a:r>
          </a:p>
        </p:txBody>
      </p:sp>
    </p:spTree>
    <p:extLst>
      <p:ext uri="{BB962C8B-B14F-4D97-AF65-F5344CB8AC3E}">
        <p14:creationId xmlns:p14="http://schemas.microsoft.com/office/powerpoint/2010/main" val="3384312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DB4A3D-1656-4109-8718-4BAEC74F4A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B4F56BAA-E4C7-5C08-6CE3-FE273B0BC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AA15BF47-4C1B-BBD9-3022-DE626BBE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3" name="Picture 2">
            <a:extLst>
              <a:ext uri="{FF2B5EF4-FFF2-40B4-BE49-F238E27FC236}">
                <a16:creationId xmlns:a16="http://schemas.microsoft.com/office/drawing/2014/main" id="{DCE1F174-5E27-B3F3-4AA9-90A0B75568B7}"/>
              </a:ext>
            </a:extLst>
          </p:cNvPr>
          <p:cNvPicPr>
            <a:picLocks noChangeAspect="1"/>
          </p:cNvPicPr>
          <p:nvPr/>
        </p:nvPicPr>
        <p:blipFill>
          <a:blip r:embed="rId3"/>
          <a:stretch>
            <a:fillRect/>
          </a:stretch>
        </p:blipFill>
        <p:spPr>
          <a:xfrm>
            <a:off x="6096000" y="376372"/>
            <a:ext cx="5699150" cy="6306954"/>
          </a:xfrm>
          <a:prstGeom prst="rect">
            <a:avLst/>
          </a:prstGeom>
        </p:spPr>
      </p:pic>
      <p:sp>
        <p:nvSpPr>
          <p:cNvPr id="9" name="TextBox 8">
            <a:extLst>
              <a:ext uri="{FF2B5EF4-FFF2-40B4-BE49-F238E27FC236}">
                <a16:creationId xmlns:a16="http://schemas.microsoft.com/office/drawing/2014/main" id="{9839F5CD-0471-EFC2-BEE9-185CDB6E1AB3}"/>
              </a:ext>
            </a:extLst>
          </p:cNvPr>
          <p:cNvSpPr txBox="1"/>
          <p:nvPr/>
        </p:nvSpPr>
        <p:spPr>
          <a:xfrm>
            <a:off x="1051561" y="384356"/>
            <a:ext cx="4285549" cy="707886"/>
          </a:xfrm>
          <a:prstGeom prst="rect">
            <a:avLst/>
          </a:prstGeom>
          <a:noFill/>
        </p:spPr>
        <p:txBody>
          <a:bodyPr wrap="square">
            <a:spAutoFit/>
          </a:bodyPr>
          <a:lstStyle/>
          <a:p>
            <a:r>
              <a:rPr lang="en-US" sz="2000" b="1" dirty="0"/>
              <a:t>The influence of traditional landscape metrics on the UHI effect</a:t>
            </a:r>
          </a:p>
        </p:txBody>
      </p:sp>
      <p:sp>
        <p:nvSpPr>
          <p:cNvPr id="11" name="TextBox 10">
            <a:extLst>
              <a:ext uri="{FF2B5EF4-FFF2-40B4-BE49-F238E27FC236}">
                <a16:creationId xmlns:a16="http://schemas.microsoft.com/office/drawing/2014/main" id="{EAF0B2BE-E2B5-7FC4-4D8E-B114EB634CAB}"/>
              </a:ext>
            </a:extLst>
          </p:cNvPr>
          <p:cNvSpPr txBox="1"/>
          <p:nvPr/>
        </p:nvSpPr>
        <p:spPr>
          <a:xfrm>
            <a:off x="1165861" y="1629515"/>
            <a:ext cx="4930139" cy="830997"/>
          </a:xfrm>
          <a:prstGeom prst="rect">
            <a:avLst/>
          </a:prstGeom>
          <a:noFill/>
        </p:spPr>
        <p:txBody>
          <a:bodyPr wrap="square">
            <a:spAutoFit/>
          </a:bodyPr>
          <a:lstStyle/>
          <a:p>
            <a:pPr marL="171450" indent="-171450">
              <a:buFont typeface="Arial" panose="020B0604020202020204" pitchFamily="34" charset="0"/>
              <a:buChar char="•"/>
            </a:pPr>
            <a:r>
              <a:rPr lang="en-US" sz="1600" b="1" dirty="0" err="1"/>
              <a:t>PLADJ_urban</a:t>
            </a:r>
            <a:r>
              <a:rPr lang="en-US" sz="1600" b="1" dirty="0"/>
              <a:t>: </a:t>
            </a:r>
            <a:r>
              <a:rPr lang="zh-CN" altLang="en-US" sz="1600" b="1" dirty="0"/>
              <a:t>↑ </a:t>
            </a:r>
            <a:r>
              <a:rPr lang="en-US" sz="1600" dirty="0"/>
              <a:t>aggregation and contiguity </a:t>
            </a:r>
            <a:r>
              <a:rPr lang="zh-CN" altLang="en-US" sz="1600" b="1" dirty="0"/>
              <a:t>→ </a:t>
            </a:r>
            <a:r>
              <a:rPr lang="zh-CN" altLang="en-US" sz="1600" b="1" dirty="0">
                <a:solidFill>
                  <a:srgbClr val="FF0000"/>
                </a:solidFill>
              </a:rPr>
              <a:t>↑ </a:t>
            </a:r>
            <a:r>
              <a:rPr lang="en-US" altLang="zh-CN" sz="1600" b="1" dirty="0">
                <a:solidFill>
                  <a:srgbClr val="FF0000"/>
                </a:solidFill>
              </a:rPr>
              <a:t>UHI</a:t>
            </a:r>
          </a:p>
          <a:p>
            <a:pPr marL="171450" indent="-171450">
              <a:buFont typeface="Arial" panose="020B0604020202020204" pitchFamily="34" charset="0"/>
              <a:buChar char="•"/>
            </a:pPr>
            <a:r>
              <a:rPr lang="en-US" sz="1600" b="1" dirty="0"/>
              <a:t>PD: </a:t>
            </a:r>
            <a:r>
              <a:rPr lang="zh-CN" altLang="en-US" sz="1600" b="1" dirty="0"/>
              <a:t>↑ </a:t>
            </a:r>
            <a:r>
              <a:rPr lang="en-US" sz="1600" dirty="0"/>
              <a:t>fragmentation and patchiness </a:t>
            </a:r>
            <a:r>
              <a:rPr lang="zh-CN" altLang="en-US" sz="1600" b="1" dirty="0"/>
              <a:t>→ </a:t>
            </a:r>
            <a:r>
              <a:rPr lang="zh-CN" altLang="en-US" sz="1600" b="1" dirty="0">
                <a:solidFill>
                  <a:srgbClr val="00B050"/>
                </a:solidFill>
              </a:rPr>
              <a:t>↓</a:t>
            </a:r>
            <a:r>
              <a:rPr lang="en-US" altLang="zh-CN" sz="1600" b="1" dirty="0">
                <a:solidFill>
                  <a:srgbClr val="00B050"/>
                </a:solidFill>
              </a:rPr>
              <a:t>UHI</a:t>
            </a:r>
            <a:r>
              <a:rPr lang="zh-CN" altLang="en-US" sz="1600" b="1" dirty="0">
                <a:solidFill>
                  <a:srgbClr val="00B050"/>
                </a:solidFill>
              </a:rPr>
              <a:t> </a:t>
            </a:r>
            <a:endParaRPr lang="en-US" altLang="zh-CN" sz="1600" b="1" dirty="0">
              <a:solidFill>
                <a:srgbClr val="00B050"/>
              </a:solidFill>
            </a:endParaRPr>
          </a:p>
          <a:p>
            <a:pPr marL="171450" indent="-171450">
              <a:buFont typeface="Arial" panose="020B0604020202020204" pitchFamily="34" charset="0"/>
              <a:buChar char="•"/>
            </a:pPr>
            <a:r>
              <a:rPr lang="en-US" sz="1600" b="1" dirty="0"/>
              <a:t>CONTAG:</a:t>
            </a:r>
            <a:r>
              <a:rPr lang="zh-CN" altLang="en-US" sz="1600" b="1" dirty="0"/>
              <a:t> ↑ </a:t>
            </a:r>
            <a:r>
              <a:rPr lang="en-US" altLang="zh-CN" sz="1600" dirty="0"/>
              <a:t>mixed landcover types </a:t>
            </a:r>
            <a:r>
              <a:rPr lang="zh-CN" altLang="en-US" sz="1600" b="1" dirty="0"/>
              <a:t>→ </a:t>
            </a:r>
            <a:r>
              <a:rPr lang="zh-CN" altLang="en-US" sz="1600" b="1" dirty="0">
                <a:solidFill>
                  <a:srgbClr val="00B050"/>
                </a:solidFill>
              </a:rPr>
              <a:t>↓</a:t>
            </a:r>
            <a:r>
              <a:rPr lang="en-US" altLang="zh-CN" sz="1600" b="1" dirty="0">
                <a:solidFill>
                  <a:srgbClr val="00B050"/>
                </a:solidFill>
              </a:rPr>
              <a:t>UHI</a:t>
            </a:r>
            <a:r>
              <a:rPr lang="zh-CN" altLang="en-US" sz="1600" b="1" dirty="0">
                <a:solidFill>
                  <a:srgbClr val="00B050"/>
                </a:solidFill>
              </a:rPr>
              <a:t> </a:t>
            </a:r>
            <a:endParaRPr lang="en-US" altLang="zh-CN" sz="1600" b="1" dirty="0">
              <a:solidFill>
                <a:srgbClr val="00B050"/>
              </a:solidFill>
            </a:endParaRPr>
          </a:p>
        </p:txBody>
      </p:sp>
      <p:sp>
        <p:nvSpPr>
          <p:cNvPr id="12" name="Rectangle 11">
            <a:extLst>
              <a:ext uri="{FF2B5EF4-FFF2-40B4-BE49-F238E27FC236}">
                <a16:creationId xmlns:a16="http://schemas.microsoft.com/office/drawing/2014/main" id="{27717134-D3FA-6899-421B-B2935E830AE0}"/>
              </a:ext>
            </a:extLst>
          </p:cNvPr>
          <p:cNvSpPr/>
          <p:nvPr/>
        </p:nvSpPr>
        <p:spPr>
          <a:xfrm>
            <a:off x="8574431" y="4609440"/>
            <a:ext cx="527304" cy="321564"/>
          </a:xfrm>
          <a:prstGeom prst="rect">
            <a:avLst/>
          </a:prstGeom>
          <a:solidFill>
            <a:srgbClr val="FF0000">
              <a:alpha val="0"/>
            </a:srgb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DB406FE-AA4F-6CCD-9126-76BC04B3DB44}"/>
              </a:ext>
            </a:extLst>
          </p:cNvPr>
          <p:cNvSpPr/>
          <p:nvPr/>
        </p:nvSpPr>
        <p:spPr>
          <a:xfrm>
            <a:off x="10975746" y="4585920"/>
            <a:ext cx="527304" cy="321564"/>
          </a:xfrm>
          <a:prstGeom prst="rect">
            <a:avLst/>
          </a:prstGeom>
          <a:solidFill>
            <a:srgbClr val="FF0000">
              <a:alpha val="0"/>
            </a:srgb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411E6EB-195F-3C9B-CEEC-96A3BE8E9087}"/>
              </a:ext>
            </a:extLst>
          </p:cNvPr>
          <p:cNvSpPr txBox="1"/>
          <p:nvPr/>
        </p:nvSpPr>
        <p:spPr>
          <a:xfrm>
            <a:off x="1051561" y="1209778"/>
            <a:ext cx="6096000" cy="369332"/>
          </a:xfrm>
          <a:prstGeom prst="rect">
            <a:avLst/>
          </a:prstGeom>
          <a:noFill/>
        </p:spPr>
        <p:txBody>
          <a:bodyPr wrap="square">
            <a:spAutoFit/>
          </a:bodyPr>
          <a:lstStyle/>
          <a:p>
            <a:r>
              <a:rPr lang="en-US" altLang="zh-CN" dirty="0"/>
              <a:t>For </a:t>
            </a:r>
            <a:r>
              <a:rPr lang="en-US" dirty="0"/>
              <a:t>urban patches </a:t>
            </a:r>
          </a:p>
        </p:txBody>
      </p:sp>
    </p:spTree>
    <p:extLst>
      <p:ext uri="{BB962C8B-B14F-4D97-AF65-F5344CB8AC3E}">
        <p14:creationId xmlns:p14="http://schemas.microsoft.com/office/powerpoint/2010/main" val="1867362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DB4A3D-1656-4109-8718-4BAEC74F4A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B4F56BAA-E4C7-5C08-6CE3-FE273B0BC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AA15BF47-4C1B-BBD9-3022-DE626BBE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3" name="Picture 2">
            <a:extLst>
              <a:ext uri="{FF2B5EF4-FFF2-40B4-BE49-F238E27FC236}">
                <a16:creationId xmlns:a16="http://schemas.microsoft.com/office/drawing/2014/main" id="{DCE1F174-5E27-B3F3-4AA9-90A0B75568B7}"/>
              </a:ext>
            </a:extLst>
          </p:cNvPr>
          <p:cNvPicPr>
            <a:picLocks noChangeAspect="1"/>
          </p:cNvPicPr>
          <p:nvPr/>
        </p:nvPicPr>
        <p:blipFill>
          <a:blip r:embed="rId3"/>
          <a:stretch>
            <a:fillRect/>
          </a:stretch>
        </p:blipFill>
        <p:spPr>
          <a:xfrm>
            <a:off x="6096000" y="376372"/>
            <a:ext cx="5699150" cy="6306954"/>
          </a:xfrm>
          <a:prstGeom prst="rect">
            <a:avLst/>
          </a:prstGeom>
        </p:spPr>
      </p:pic>
      <p:sp>
        <p:nvSpPr>
          <p:cNvPr id="9" name="TextBox 8">
            <a:extLst>
              <a:ext uri="{FF2B5EF4-FFF2-40B4-BE49-F238E27FC236}">
                <a16:creationId xmlns:a16="http://schemas.microsoft.com/office/drawing/2014/main" id="{9839F5CD-0471-EFC2-BEE9-185CDB6E1AB3}"/>
              </a:ext>
            </a:extLst>
          </p:cNvPr>
          <p:cNvSpPr txBox="1"/>
          <p:nvPr/>
        </p:nvSpPr>
        <p:spPr>
          <a:xfrm>
            <a:off x="1051561" y="384356"/>
            <a:ext cx="4285549" cy="707886"/>
          </a:xfrm>
          <a:prstGeom prst="rect">
            <a:avLst/>
          </a:prstGeom>
          <a:noFill/>
        </p:spPr>
        <p:txBody>
          <a:bodyPr wrap="square">
            <a:spAutoFit/>
          </a:bodyPr>
          <a:lstStyle/>
          <a:p>
            <a:r>
              <a:rPr lang="en-US" sz="2000" b="1" dirty="0"/>
              <a:t>The influence of traditional landscape metrics on the UHI effect</a:t>
            </a:r>
          </a:p>
        </p:txBody>
      </p:sp>
      <p:sp>
        <p:nvSpPr>
          <p:cNvPr id="11" name="TextBox 10">
            <a:extLst>
              <a:ext uri="{FF2B5EF4-FFF2-40B4-BE49-F238E27FC236}">
                <a16:creationId xmlns:a16="http://schemas.microsoft.com/office/drawing/2014/main" id="{EAF0B2BE-E2B5-7FC4-4D8E-B114EB634CAB}"/>
              </a:ext>
            </a:extLst>
          </p:cNvPr>
          <p:cNvSpPr txBox="1"/>
          <p:nvPr/>
        </p:nvSpPr>
        <p:spPr>
          <a:xfrm>
            <a:off x="1165861" y="1629515"/>
            <a:ext cx="4930139" cy="1077218"/>
          </a:xfrm>
          <a:prstGeom prst="rect">
            <a:avLst/>
          </a:prstGeom>
          <a:noFill/>
        </p:spPr>
        <p:txBody>
          <a:bodyPr wrap="square">
            <a:spAutoFit/>
          </a:bodyPr>
          <a:lstStyle/>
          <a:p>
            <a:pPr marL="171450" indent="-171450">
              <a:buFont typeface="Arial" panose="020B0604020202020204" pitchFamily="34" charset="0"/>
              <a:buChar char="•"/>
            </a:pPr>
            <a:r>
              <a:rPr lang="en-US" sz="1600" b="1" dirty="0" err="1"/>
              <a:t>PLADJ_urban</a:t>
            </a:r>
            <a:r>
              <a:rPr lang="en-US" sz="1600" b="1" dirty="0"/>
              <a:t>: </a:t>
            </a:r>
            <a:r>
              <a:rPr lang="zh-CN" altLang="en-US" sz="1600" b="1" dirty="0"/>
              <a:t>↑ </a:t>
            </a:r>
            <a:r>
              <a:rPr lang="en-US" sz="1600" dirty="0"/>
              <a:t>aggregation and contiguity </a:t>
            </a:r>
            <a:r>
              <a:rPr lang="zh-CN" altLang="en-US" sz="1600" b="1" dirty="0"/>
              <a:t>→ </a:t>
            </a:r>
            <a:r>
              <a:rPr lang="zh-CN" altLang="en-US" sz="1600" b="1" dirty="0">
                <a:solidFill>
                  <a:srgbClr val="FF0000"/>
                </a:solidFill>
              </a:rPr>
              <a:t>↑ </a:t>
            </a:r>
            <a:r>
              <a:rPr lang="en-US" altLang="zh-CN" sz="1600" b="1" dirty="0">
                <a:solidFill>
                  <a:srgbClr val="FF0000"/>
                </a:solidFill>
              </a:rPr>
              <a:t>UHI</a:t>
            </a:r>
          </a:p>
          <a:p>
            <a:pPr marL="171450" indent="-171450">
              <a:buFont typeface="Arial" panose="020B0604020202020204" pitchFamily="34" charset="0"/>
              <a:buChar char="•"/>
            </a:pPr>
            <a:r>
              <a:rPr lang="en-US" sz="1600" b="1" dirty="0"/>
              <a:t>PD: </a:t>
            </a:r>
            <a:r>
              <a:rPr lang="zh-CN" altLang="en-US" sz="1600" b="1" dirty="0"/>
              <a:t>↑ </a:t>
            </a:r>
            <a:r>
              <a:rPr lang="en-US" sz="1600" dirty="0"/>
              <a:t>fragmentation and patchiness </a:t>
            </a:r>
            <a:r>
              <a:rPr lang="zh-CN" altLang="en-US" sz="1600" b="1" dirty="0"/>
              <a:t>→ </a:t>
            </a:r>
            <a:r>
              <a:rPr lang="zh-CN" altLang="en-US" sz="1600" b="1" dirty="0">
                <a:solidFill>
                  <a:srgbClr val="00B050"/>
                </a:solidFill>
              </a:rPr>
              <a:t>↓</a:t>
            </a:r>
            <a:r>
              <a:rPr lang="en-US" altLang="zh-CN" sz="1600" b="1" dirty="0">
                <a:solidFill>
                  <a:srgbClr val="00B050"/>
                </a:solidFill>
              </a:rPr>
              <a:t>UHI</a:t>
            </a:r>
            <a:r>
              <a:rPr lang="zh-CN" altLang="en-US" sz="1600" b="1" dirty="0">
                <a:solidFill>
                  <a:srgbClr val="00B050"/>
                </a:solidFill>
              </a:rPr>
              <a:t> </a:t>
            </a:r>
            <a:endParaRPr lang="en-US" altLang="zh-CN" sz="1600" b="1" dirty="0">
              <a:solidFill>
                <a:srgbClr val="00B050"/>
              </a:solidFill>
            </a:endParaRPr>
          </a:p>
          <a:p>
            <a:pPr marL="171450" indent="-171450">
              <a:buFont typeface="Arial" panose="020B0604020202020204" pitchFamily="34" charset="0"/>
              <a:buChar char="•"/>
            </a:pPr>
            <a:r>
              <a:rPr lang="en-US" sz="1600" b="1" dirty="0"/>
              <a:t>CONTAG:</a:t>
            </a:r>
            <a:r>
              <a:rPr lang="zh-CN" altLang="en-US" sz="1600" b="1" dirty="0"/>
              <a:t> ↑ </a:t>
            </a:r>
            <a:r>
              <a:rPr lang="en-US" altLang="zh-CN" sz="1600" dirty="0"/>
              <a:t>mixed landcover types </a:t>
            </a:r>
            <a:r>
              <a:rPr lang="zh-CN" altLang="en-US" sz="1600" b="1" dirty="0"/>
              <a:t>→ </a:t>
            </a:r>
            <a:r>
              <a:rPr lang="zh-CN" altLang="en-US" sz="1600" b="1" dirty="0">
                <a:solidFill>
                  <a:srgbClr val="00B050"/>
                </a:solidFill>
              </a:rPr>
              <a:t>↓</a:t>
            </a:r>
            <a:r>
              <a:rPr lang="en-US" altLang="zh-CN" sz="1600" b="1" dirty="0">
                <a:solidFill>
                  <a:srgbClr val="00B050"/>
                </a:solidFill>
              </a:rPr>
              <a:t>UHI</a:t>
            </a:r>
            <a:r>
              <a:rPr lang="zh-CN" altLang="en-US" sz="1600" b="1" dirty="0">
                <a:solidFill>
                  <a:srgbClr val="00B050"/>
                </a:solidFill>
              </a:rPr>
              <a:t> </a:t>
            </a:r>
            <a:endParaRPr lang="en-US" altLang="zh-CN" sz="1600" b="1" dirty="0">
              <a:solidFill>
                <a:srgbClr val="00B050"/>
              </a:solidFill>
            </a:endParaRPr>
          </a:p>
          <a:p>
            <a:pPr marL="171450" indent="-171450">
              <a:buFont typeface="Arial" panose="020B0604020202020204" pitchFamily="34" charset="0"/>
              <a:buChar char="•"/>
            </a:pPr>
            <a:r>
              <a:rPr lang="en-US" sz="1600" b="1" dirty="0"/>
              <a:t>AWMSI</a:t>
            </a:r>
            <a:r>
              <a:rPr lang="en-US" sz="1600" dirty="0"/>
              <a:t>: </a:t>
            </a:r>
            <a:r>
              <a:rPr lang="zh-CN" altLang="en-US" sz="1600" b="1" dirty="0"/>
              <a:t>↑ </a:t>
            </a:r>
            <a:r>
              <a:rPr lang="en-US" sz="1600" dirty="0"/>
              <a:t>irregularity in the shape </a:t>
            </a:r>
            <a:r>
              <a:rPr lang="zh-CN" altLang="en-US" sz="1600" b="1" dirty="0"/>
              <a:t>→ </a:t>
            </a:r>
            <a:r>
              <a:rPr lang="zh-CN" altLang="en-US" sz="1600" b="1" dirty="0">
                <a:solidFill>
                  <a:srgbClr val="FF0000"/>
                </a:solidFill>
              </a:rPr>
              <a:t>↑ </a:t>
            </a:r>
            <a:r>
              <a:rPr lang="en-US" altLang="zh-CN" sz="1600" b="1" dirty="0">
                <a:solidFill>
                  <a:srgbClr val="FF0000"/>
                </a:solidFill>
              </a:rPr>
              <a:t>UHI</a:t>
            </a:r>
            <a:r>
              <a:rPr lang="zh-CN" altLang="en-US" sz="1600" b="1" dirty="0">
                <a:solidFill>
                  <a:srgbClr val="FF0000"/>
                </a:solidFill>
              </a:rPr>
              <a:t> </a:t>
            </a:r>
            <a:endParaRPr lang="en-US" sz="1600" b="1" dirty="0">
              <a:solidFill>
                <a:srgbClr val="FF0000"/>
              </a:solidFill>
            </a:endParaRPr>
          </a:p>
        </p:txBody>
      </p:sp>
      <p:sp>
        <p:nvSpPr>
          <p:cNvPr id="12" name="Rectangle 11">
            <a:extLst>
              <a:ext uri="{FF2B5EF4-FFF2-40B4-BE49-F238E27FC236}">
                <a16:creationId xmlns:a16="http://schemas.microsoft.com/office/drawing/2014/main" id="{27717134-D3FA-6899-421B-B2935E830AE0}"/>
              </a:ext>
            </a:extLst>
          </p:cNvPr>
          <p:cNvSpPr/>
          <p:nvPr/>
        </p:nvSpPr>
        <p:spPr>
          <a:xfrm>
            <a:off x="8574431" y="4609440"/>
            <a:ext cx="527304" cy="321564"/>
          </a:xfrm>
          <a:prstGeom prst="rect">
            <a:avLst/>
          </a:prstGeom>
          <a:solidFill>
            <a:srgbClr val="FF0000">
              <a:alpha val="0"/>
            </a:srgb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DB406FE-AA4F-6CCD-9126-76BC04B3DB44}"/>
              </a:ext>
            </a:extLst>
          </p:cNvPr>
          <p:cNvSpPr/>
          <p:nvPr/>
        </p:nvSpPr>
        <p:spPr>
          <a:xfrm>
            <a:off x="10975746" y="4585920"/>
            <a:ext cx="527304" cy="321564"/>
          </a:xfrm>
          <a:prstGeom prst="rect">
            <a:avLst/>
          </a:prstGeom>
          <a:solidFill>
            <a:srgbClr val="FF0000">
              <a:alpha val="0"/>
            </a:srgb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411E6EB-195F-3C9B-CEEC-96A3BE8E9087}"/>
              </a:ext>
            </a:extLst>
          </p:cNvPr>
          <p:cNvSpPr txBox="1"/>
          <p:nvPr/>
        </p:nvSpPr>
        <p:spPr>
          <a:xfrm>
            <a:off x="1051561" y="1209778"/>
            <a:ext cx="6096000" cy="369332"/>
          </a:xfrm>
          <a:prstGeom prst="rect">
            <a:avLst/>
          </a:prstGeom>
          <a:noFill/>
        </p:spPr>
        <p:txBody>
          <a:bodyPr wrap="square">
            <a:spAutoFit/>
          </a:bodyPr>
          <a:lstStyle/>
          <a:p>
            <a:r>
              <a:rPr lang="en-US" altLang="zh-CN" dirty="0"/>
              <a:t>For </a:t>
            </a:r>
            <a:r>
              <a:rPr lang="en-US" dirty="0"/>
              <a:t>urban patches </a:t>
            </a:r>
          </a:p>
        </p:txBody>
      </p:sp>
    </p:spTree>
    <p:extLst>
      <p:ext uri="{BB962C8B-B14F-4D97-AF65-F5344CB8AC3E}">
        <p14:creationId xmlns:p14="http://schemas.microsoft.com/office/powerpoint/2010/main" val="1036883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DB4A3D-1656-4109-8718-4BAEC74F4A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B4F56BAA-E4C7-5C08-6CE3-FE273B0BC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AA15BF47-4C1B-BBD9-3022-DE626BBE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3" name="Picture 2">
            <a:extLst>
              <a:ext uri="{FF2B5EF4-FFF2-40B4-BE49-F238E27FC236}">
                <a16:creationId xmlns:a16="http://schemas.microsoft.com/office/drawing/2014/main" id="{DCE1F174-5E27-B3F3-4AA9-90A0B75568B7}"/>
              </a:ext>
            </a:extLst>
          </p:cNvPr>
          <p:cNvPicPr>
            <a:picLocks noChangeAspect="1"/>
          </p:cNvPicPr>
          <p:nvPr/>
        </p:nvPicPr>
        <p:blipFill>
          <a:blip r:embed="rId3"/>
          <a:stretch>
            <a:fillRect/>
          </a:stretch>
        </p:blipFill>
        <p:spPr>
          <a:xfrm>
            <a:off x="6096000" y="376372"/>
            <a:ext cx="5699150" cy="6306954"/>
          </a:xfrm>
          <a:prstGeom prst="rect">
            <a:avLst/>
          </a:prstGeom>
        </p:spPr>
      </p:pic>
      <p:sp>
        <p:nvSpPr>
          <p:cNvPr id="9" name="TextBox 8">
            <a:extLst>
              <a:ext uri="{FF2B5EF4-FFF2-40B4-BE49-F238E27FC236}">
                <a16:creationId xmlns:a16="http://schemas.microsoft.com/office/drawing/2014/main" id="{9839F5CD-0471-EFC2-BEE9-185CDB6E1AB3}"/>
              </a:ext>
            </a:extLst>
          </p:cNvPr>
          <p:cNvSpPr txBox="1"/>
          <p:nvPr/>
        </p:nvSpPr>
        <p:spPr>
          <a:xfrm>
            <a:off x="1051561" y="384356"/>
            <a:ext cx="4285549" cy="707886"/>
          </a:xfrm>
          <a:prstGeom prst="rect">
            <a:avLst/>
          </a:prstGeom>
          <a:noFill/>
        </p:spPr>
        <p:txBody>
          <a:bodyPr wrap="square">
            <a:spAutoFit/>
          </a:bodyPr>
          <a:lstStyle/>
          <a:p>
            <a:r>
              <a:rPr lang="en-US" sz="2000" b="1" dirty="0"/>
              <a:t>The influence of traditional landscape metrics on the UHI effect</a:t>
            </a:r>
          </a:p>
        </p:txBody>
      </p:sp>
      <p:sp>
        <p:nvSpPr>
          <p:cNvPr id="11" name="TextBox 10">
            <a:extLst>
              <a:ext uri="{FF2B5EF4-FFF2-40B4-BE49-F238E27FC236}">
                <a16:creationId xmlns:a16="http://schemas.microsoft.com/office/drawing/2014/main" id="{EAF0B2BE-E2B5-7FC4-4D8E-B114EB634CAB}"/>
              </a:ext>
            </a:extLst>
          </p:cNvPr>
          <p:cNvSpPr txBox="1"/>
          <p:nvPr/>
        </p:nvSpPr>
        <p:spPr>
          <a:xfrm>
            <a:off x="1165861" y="1629515"/>
            <a:ext cx="4930139" cy="1077218"/>
          </a:xfrm>
          <a:prstGeom prst="rect">
            <a:avLst/>
          </a:prstGeom>
          <a:noFill/>
        </p:spPr>
        <p:txBody>
          <a:bodyPr wrap="square">
            <a:spAutoFit/>
          </a:bodyPr>
          <a:lstStyle/>
          <a:p>
            <a:pPr marL="171450" indent="-171450">
              <a:buFont typeface="Arial" panose="020B0604020202020204" pitchFamily="34" charset="0"/>
              <a:buChar char="•"/>
            </a:pPr>
            <a:r>
              <a:rPr lang="en-US" sz="1600" b="1" dirty="0" err="1"/>
              <a:t>PLADJ_urban</a:t>
            </a:r>
            <a:r>
              <a:rPr lang="en-US" sz="1600" b="1" dirty="0"/>
              <a:t>: </a:t>
            </a:r>
            <a:r>
              <a:rPr lang="zh-CN" altLang="en-US" sz="1600" b="1" dirty="0"/>
              <a:t>↑ </a:t>
            </a:r>
            <a:r>
              <a:rPr lang="en-US" sz="1600" dirty="0"/>
              <a:t>aggregation and contiguity </a:t>
            </a:r>
            <a:r>
              <a:rPr lang="zh-CN" altLang="en-US" sz="1600" b="1" dirty="0"/>
              <a:t>→ </a:t>
            </a:r>
            <a:r>
              <a:rPr lang="zh-CN" altLang="en-US" sz="1600" b="1" dirty="0">
                <a:solidFill>
                  <a:srgbClr val="FF0000"/>
                </a:solidFill>
              </a:rPr>
              <a:t>↑ </a:t>
            </a:r>
            <a:r>
              <a:rPr lang="en-US" altLang="zh-CN" sz="1600" b="1" dirty="0">
                <a:solidFill>
                  <a:srgbClr val="FF0000"/>
                </a:solidFill>
              </a:rPr>
              <a:t>UHI</a:t>
            </a:r>
          </a:p>
          <a:p>
            <a:pPr marL="171450" indent="-171450">
              <a:buFont typeface="Arial" panose="020B0604020202020204" pitchFamily="34" charset="0"/>
              <a:buChar char="•"/>
            </a:pPr>
            <a:r>
              <a:rPr lang="en-US" sz="1600" b="1" dirty="0"/>
              <a:t>PD: </a:t>
            </a:r>
            <a:r>
              <a:rPr lang="zh-CN" altLang="en-US" sz="1600" b="1" dirty="0"/>
              <a:t>↑ </a:t>
            </a:r>
            <a:r>
              <a:rPr lang="en-US" sz="1600" dirty="0"/>
              <a:t>fragmentation and patchiness </a:t>
            </a:r>
            <a:r>
              <a:rPr lang="zh-CN" altLang="en-US" sz="1600" b="1" dirty="0"/>
              <a:t>→ </a:t>
            </a:r>
            <a:r>
              <a:rPr lang="zh-CN" altLang="en-US" sz="1600" b="1" dirty="0">
                <a:solidFill>
                  <a:srgbClr val="00B050"/>
                </a:solidFill>
              </a:rPr>
              <a:t>↓</a:t>
            </a:r>
            <a:r>
              <a:rPr lang="en-US" altLang="zh-CN" sz="1600" b="1" dirty="0">
                <a:solidFill>
                  <a:srgbClr val="00B050"/>
                </a:solidFill>
              </a:rPr>
              <a:t>UHI</a:t>
            </a:r>
            <a:r>
              <a:rPr lang="zh-CN" altLang="en-US" sz="1600" b="1" dirty="0">
                <a:solidFill>
                  <a:srgbClr val="00B050"/>
                </a:solidFill>
              </a:rPr>
              <a:t> </a:t>
            </a:r>
            <a:endParaRPr lang="en-US" altLang="zh-CN" sz="1600" b="1" dirty="0">
              <a:solidFill>
                <a:srgbClr val="00B050"/>
              </a:solidFill>
            </a:endParaRPr>
          </a:p>
          <a:p>
            <a:pPr marL="171450" indent="-171450">
              <a:buFont typeface="Arial" panose="020B0604020202020204" pitchFamily="34" charset="0"/>
              <a:buChar char="•"/>
            </a:pPr>
            <a:r>
              <a:rPr lang="en-US" sz="1600" b="1" dirty="0"/>
              <a:t>CONTAG:</a:t>
            </a:r>
            <a:r>
              <a:rPr lang="zh-CN" altLang="en-US" sz="1600" b="1" dirty="0"/>
              <a:t> ↑ </a:t>
            </a:r>
            <a:r>
              <a:rPr lang="en-US" altLang="zh-CN" sz="1600" dirty="0"/>
              <a:t>mixed landcover types </a:t>
            </a:r>
            <a:r>
              <a:rPr lang="zh-CN" altLang="en-US" sz="1600" b="1" dirty="0"/>
              <a:t>→ </a:t>
            </a:r>
            <a:r>
              <a:rPr lang="zh-CN" altLang="en-US" sz="1600" b="1" dirty="0">
                <a:solidFill>
                  <a:srgbClr val="00B050"/>
                </a:solidFill>
              </a:rPr>
              <a:t>↓</a:t>
            </a:r>
            <a:r>
              <a:rPr lang="en-US" altLang="zh-CN" sz="1600" b="1" dirty="0">
                <a:solidFill>
                  <a:srgbClr val="00B050"/>
                </a:solidFill>
              </a:rPr>
              <a:t>UHI</a:t>
            </a:r>
            <a:r>
              <a:rPr lang="zh-CN" altLang="en-US" sz="1600" b="1" dirty="0">
                <a:solidFill>
                  <a:srgbClr val="00B050"/>
                </a:solidFill>
              </a:rPr>
              <a:t> </a:t>
            </a:r>
            <a:endParaRPr lang="en-US" altLang="zh-CN" sz="1600" b="1" dirty="0">
              <a:solidFill>
                <a:srgbClr val="00B050"/>
              </a:solidFill>
            </a:endParaRPr>
          </a:p>
          <a:p>
            <a:pPr marL="171450" indent="-171450">
              <a:buFont typeface="Arial" panose="020B0604020202020204" pitchFamily="34" charset="0"/>
              <a:buChar char="•"/>
            </a:pPr>
            <a:r>
              <a:rPr lang="en-US" sz="1600" b="1" dirty="0"/>
              <a:t>AWMSI</a:t>
            </a:r>
            <a:r>
              <a:rPr lang="en-US" sz="1600" dirty="0"/>
              <a:t>: </a:t>
            </a:r>
            <a:r>
              <a:rPr lang="zh-CN" altLang="en-US" sz="1600" b="1" dirty="0"/>
              <a:t>↑ </a:t>
            </a:r>
            <a:r>
              <a:rPr lang="en-US" sz="1600" dirty="0"/>
              <a:t>irregularity in the shape </a:t>
            </a:r>
            <a:r>
              <a:rPr lang="zh-CN" altLang="en-US" sz="1600" b="1" dirty="0"/>
              <a:t>→ </a:t>
            </a:r>
            <a:r>
              <a:rPr lang="zh-CN" altLang="en-US" sz="1600" b="1" dirty="0">
                <a:solidFill>
                  <a:srgbClr val="FF0000"/>
                </a:solidFill>
              </a:rPr>
              <a:t>↑ </a:t>
            </a:r>
            <a:r>
              <a:rPr lang="en-US" altLang="zh-CN" sz="1600" b="1" dirty="0">
                <a:solidFill>
                  <a:srgbClr val="FF0000"/>
                </a:solidFill>
              </a:rPr>
              <a:t>UHI</a:t>
            </a:r>
            <a:r>
              <a:rPr lang="zh-CN" altLang="en-US" sz="1600" b="1" dirty="0">
                <a:solidFill>
                  <a:srgbClr val="FF0000"/>
                </a:solidFill>
              </a:rPr>
              <a:t> </a:t>
            </a:r>
            <a:endParaRPr lang="en-US" sz="1600" b="1" dirty="0">
              <a:solidFill>
                <a:srgbClr val="FF0000"/>
              </a:solidFill>
            </a:endParaRPr>
          </a:p>
        </p:txBody>
      </p:sp>
      <p:sp>
        <p:nvSpPr>
          <p:cNvPr id="12" name="Rectangle 11">
            <a:extLst>
              <a:ext uri="{FF2B5EF4-FFF2-40B4-BE49-F238E27FC236}">
                <a16:creationId xmlns:a16="http://schemas.microsoft.com/office/drawing/2014/main" id="{27717134-D3FA-6899-421B-B2935E830AE0}"/>
              </a:ext>
            </a:extLst>
          </p:cNvPr>
          <p:cNvSpPr/>
          <p:nvPr/>
        </p:nvSpPr>
        <p:spPr>
          <a:xfrm>
            <a:off x="8574431" y="4609440"/>
            <a:ext cx="527304" cy="321564"/>
          </a:xfrm>
          <a:prstGeom prst="rect">
            <a:avLst/>
          </a:prstGeom>
          <a:solidFill>
            <a:srgbClr val="FF0000">
              <a:alpha val="0"/>
            </a:srgb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DB406FE-AA4F-6CCD-9126-76BC04B3DB44}"/>
              </a:ext>
            </a:extLst>
          </p:cNvPr>
          <p:cNvSpPr/>
          <p:nvPr/>
        </p:nvSpPr>
        <p:spPr>
          <a:xfrm>
            <a:off x="10975746" y="4585920"/>
            <a:ext cx="527304" cy="321564"/>
          </a:xfrm>
          <a:prstGeom prst="rect">
            <a:avLst/>
          </a:prstGeom>
          <a:solidFill>
            <a:srgbClr val="FF0000">
              <a:alpha val="0"/>
            </a:srgb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411E6EB-195F-3C9B-CEEC-96A3BE8E9087}"/>
              </a:ext>
            </a:extLst>
          </p:cNvPr>
          <p:cNvSpPr txBox="1"/>
          <p:nvPr/>
        </p:nvSpPr>
        <p:spPr>
          <a:xfrm>
            <a:off x="1051561" y="1209778"/>
            <a:ext cx="6096000" cy="369332"/>
          </a:xfrm>
          <a:prstGeom prst="rect">
            <a:avLst/>
          </a:prstGeom>
          <a:noFill/>
        </p:spPr>
        <p:txBody>
          <a:bodyPr wrap="square">
            <a:spAutoFit/>
          </a:bodyPr>
          <a:lstStyle/>
          <a:p>
            <a:r>
              <a:rPr lang="en-US" altLang="zh-CN" dirty="0"/>
              <a:t>For </a:t>
            </a:r>
            <a:r>
              <a:rPr lang="en-US" dirty="0"/>
              <a:t>urban patches </a:t>
            </a:r>
          </a:p>
        </p:txBody>
      </p:sp>
      <p:sp>
        <p:nvSpPr>
          <p:cNvPr id="7" name="TextBox 6">
            <a:extLst>
              <a:ext uri="{FF2B5EF4-FFF2-40B4-BE49-F238E27FC236}">
                <a16:creationId xmlns:a16="http://schemas.microsoft.com/office/drawing/2014/main" id="{FB4BC7C8-BC12-F426-236E-A7BC9746A110}"/>
              </a:ext>
            </a:extLst>
          </p:cNvPr>
          <p:cNvSpPr txBox="1"/>
          <p:nvPr/>
        </p:nvSpPr>
        <p:spPr>
          <a:xfrm>
            <a:off x="1051561" y="2891399"/>
            <a:ext cx="6096000" cy="369332"/>
          </a:xfrm>
          <a:prstGeom prst="rect">
            <a:avLst/>
          </a:prstGeom>
          <a:noFill/>
        </p:spPr>
        <p:txBody>
          <a:bodyPr wrap="square">
            <a:spAutoFit/>
          </a:bodyPr>
          <a:lstStyle/>
          <a:p>
            <a:r>
              <a:rPr lang="en-US" altLang="zh-CN" sz="1800" dirty="0"/>
              <a:t>For green spaces</a:t>
            </a:r>
            <a:endParaRPr lang="en-US" sz="1800" dirty="0"/>
          </a:p>
        </p:txBody>
      </p:sp>
      <p:sp>
        <p:nvSpPr>
          <p:cNvPr id="10" name="TextBox 9">
            <a:extLst>
              <a:ext uri="{FF2B5EF4-FFF2-40B4-BE49-F238E27FC236}">
                <a16:creationId xmlns:a16="http://schemas.microsoft.com/office/drawing/2014/main" id="{D37F0979-AF0A-6FA0-F18E-8BF3A368CB6E}"/>
              </a:ext>
            </a:extLst>
          </p:cNvPr>
          <p:cNvSpPr txBox="1"/>
          <p:nvPr/>
        </p:nvSpPr>
        <p:spPr>
          <a:xfrm>
            <a:off x="1165861" y="3361542"/>
            <a:ext cx="6096000" cy="338554"/>
          </a:xfrm>
          <a:prstGeom prst="rect">
            <a:avLst/>
          </a:prstGeom>
          <a:noFill/>
        </p:spPr>
        <p:txBody>
          <a:bodyPr wrap="square">
            <a:spAutoFit/>
          </a:bodyPr>
          <a:lstStyle/>
          <a:p>
            <a:pPr marL="171450" indent="-171450">
              <a:buFont typeface="Arial" panose="020B0604020202020204" pitchFamily="34" charset="0"/>
              <a:buChar char="•"/>
            </a:pPr>
            <a:r>
              <a:rPr lang="en-US" sz="1600" b="1" dirty="0" err="1"/>
              <a:t>PLADJ_</a:t>
            </a:r>
            <a:r>
              <a:rPr lang="en-US" altLang="zh-CN" sz="1600" b="1" dirty="0" err="1"/>
              <a:t>green</a:t>
            </a:r>
            <a:r>
              <a:rPr lang="en-US" sz="1600" b="1" dirty="0"/>
              <a:t>: </a:t>
            </a:r>
            <a:r>
              <a:rPr lang="zh-CN" altLang="en-US" sz="1600" b="1" dirty="0"/>
              <a:t>↑ </a:t>
            </a:r>
            <a:r>
              <a:rPr lang="en-US" sz="1600" dirty="0"/>
              <a:t>aggregation and contiguity </a:t>
            </a:r>
            <a:r>
              <a:rPr lang="zh-CN" altLang="en-US" sz="1600" b="1" dirty="0"/>
              <a:t>→ </a:t>
            </a:r>
            <a:r>
              <a:rPr lang="zh-CN" altLang="en-US" sz="1600" b="1" dirty="0">
                <a:solidFill>
                  <a:srgbClr val="FF0000"/>
                </a:solidFill>
              </a:rPr>
              <a:t>↑ </a:t>
            </a:r>
            <a:r>
              <a:rPr lang="en-US" altLang="zh-CN" sz="1600" b="1" dirty="0">
                <a:solidFill>
                  <a:srgbClr val="FF0000"/>
                </a:solidFill>
              </a:rPr>
              <a:t>UHI</a:t>
            </a:r>
          </a:p>
        </p:txBody>
      </p:sp>
    </p:spTree>
    <p:extLst>
      <p:ext uri="{BB962C8B-B14F-4D97-AF65-F5344CB8AC3E}">
        <p14:creationId xmlns:p14="http://schemas.microsoft.com/office/powerpoint/2010/main" val="1800619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DB4A3D-1656-4109-8718-4BAEC74F4A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B4F56BAA-E4C7-5C08-6CE3-FE273B0BC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AA15BF47-4C1B-BBD9-3022-DE626BBE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3" name="Picture 2">
            <a:extLst>
              <a:ext uri="{FF2B5EF4-FFF2-40B4-BE49-F238E27FC236}">
                <a16:creationId xmlns:a16="http://schemas.microsoft.com/office/drawing/2014/main" id="{DCE1F174-5E27-B3F3-4AA9-90A0B75568B7}"/>
              </a:ext>
            </a:extLst>
          </p:cNvPr>
          <p:cNvPicPr>
            <a:picLocks noChangeAspect="1"/>
          </p:cNvPicPr>
          <p:nvPr/>
        </p:nvPicPr>
        <p:blipFill>
          <a:blip r:embed="rId3"/>
          <a:stretch>
            <a:fillRect/>
          </a:stretch>
        </p:blipFill>
        <p:spPr>
          <a:xfrm>
            <a:off x="6096000" y="376372"/>
            <a:ext cx="5699150" cy="6306954"/>
          </a:xfrm>
          <a:prstGeom prst="rect">
            <a:avLst/>
          </a:prstGeom>
        </p:spPr>
      </p:pic>
      <p:sp>
        <p:nvSpPr>
          <p:cNvPr id="9" name="TextBox 8">
            <a:extLst>
              <a:ext uri="{FF2B5EF4-FFF2-40B4-BE49-F238E27FC236}">
                <a16:creationId xmlns:a16="http://schemas.microsoft.com/office/drawing/2014/main" id="{9839F5CD-0471-EFC2-BEE9-185CDB6E1AB3}"/>
              </a:ext>
            </a:extLst>
          </p:cNvPr>
          <p:cNvSpPr txBox="1"/>
          <p:nvPr/>
        </p:nvSpPr>
        <p:spPr>
          <a:xfrm>
            <a:off x="1051561" y="384356"/>
            <a:ext cx="4285549" cy="707886"/>
          </a:xfrm>
          <a:prstGeom prst="rect">
            <a:avLst/>
          </a:prstGeom>
          <a:noFill/>
        </p:spPr>
        <p:txBody>
          <a:bodyPr wrap="square">
            <a:spAutoFit/>
          </a:bodyPr>
          <a:lstStyle/>
          <a:p>
            <a:r>
              <a:rPr lang="en-US" sz="2000" b="1" dirty="0"/>
              <a:t>The influence of traditional landscape metrics on the UHI effect</a:t>
            </a:r>
          </a:p>
        </p:txBody>
      </p:sp>
      <p:sp>
        <p:nvSpPr>
          <p:cNvPr id="11" name="TextBox 10">
            <a:extLst>
              <a:ext uri="{FF2B5EF4-FFF2-40B4-BE49-F238E27FC236}">
                <a16:creationId xmlns:a16="http://schemas.microsoft.com/office/drawing/2014/main" id="{EAF0B2BE-E2B5-7FC4-4D8E-B114EB634CAB}"/>
              </a:ext>
            </a:extLst>
          </p:cNvPr>
          <p:cNvSpPr txBox="1"/>
          <p:nvPr/>
        </p:nvSpPr>
        <p:spPr>
          <a:xfrm>
            <a:off x="1165861" y="1629515"/>
            <a:ext cx="4930139" cy="1077218"/>
          </a:xfrm>
          <a:prstGeom prst="rect">
            <a:avLst/>
          </a:prstGeom>
          <a:noFill/>
        </p:spPr>
        <p:txBody>
          <a:bodyPr wrap="square">
            <a:spAutoFit/>
          </a:bodyPr>
          <a:lstStyle/>
          <a:p>
            <a:pPr marL="171450" indent="-171450">
              <a:buFont typeface="Arial" panose="020B0604020202020204" pitchFamily="34" charset="0"/>
              <a:buChar char="•"/>
            </a:pPr>
            <a:r>
              <a:rPr lang="en-US" sz="1600" b="1" dirty="0" err="1"/>
              <a:t>PLADJ_urban</a:t>
            </a:r>
            <a:r>
              <a:rPr lang="en-US" sz="1600" b="1" dirty="0"/>
              <a:t>: </a:t>
            </a:r>
            <a:r>
              <a:rPr lang="zh-CN" altLang="en-US" sz="1600" b="1" dirty="0"/>
              <a:t>↑ </a:t>
            </a:r>
            <a:r>
              <a:rPr lang="en-US" sz="1600" dirty="0"/>
              <a:t>aggregation and contiguity </a:t>
            </a:r>
            <a:r>
              <a:rPr lang="zh-CN" altLang="en-US" sz="1600" b="1" dirty="0"/>
              <a:t>→ </a:t>
            </a:r>
            <a:r>
              <a:rPr lang="zh-CN" altLang="en-US" sz="1600" b="1" dirty="0">
                <a:solidFill>
                  <a:srgbClr val="FF0000"/>
                </a:solidFill>
              </a:rPr>
              <a:t>↑ </a:t>
            </a:r>
            <a:r>
              <a:rPr lang="en-US" altLang="zh-CN" sz="1600" b="1" dirty="0">
                <a:solidFill>
                  <a:srgbClr val="FF0000"/>
                </a:solidFill>
              </a:rPr>
              <a:t>UHI</a:t>
            </a:r>
          </a:p>
          <a:p>
            <a:pPr marL="171450" indent="-171450">
              <a:buFont typeface="Arial" panose="020B0604020202020204" pitchFamily="34" charset="0"/>
              <a:buChar char="•"/>
            </a:pPr>
            <a:r>
              <a:rPr lang="en-US" sz="1600" b="1" dirty="0"/>
              <a:t>PD: </a:t>
            </a:r>
            <a:r>
              <a:rPr lang="zh-CN" altLang="en-US" sz="1600" b="1" dirty="0"/>
              <a:t>↑ </a:t>
            </a:r>
            <a:r>
              <a:rPr lang="en-US" sz="1600" dirty="0"/>
              <a:t>fragmentation and patchiness </a:t>
            </a:r>
            <a:r>
              <a:rPr lang="zh-CN" altLang="en-US" sz="1600" b="1" dirty="0"/>
              <a:t>→ </a:t>
            </a:r>
            <a:r>
              <a:rPr lang="zh-CN" altLang="en-US" sz="1600" b="1" dirty="0">
                <a:solidFill>
                  <a:srgbClr val="00B050"/>
                </a:solidFill>
              </a:rPr>
              <a:t>↓</a:t>
            </a:r>
            <a:r>
              <a:rPr lang="en-US" altLang="zh-CN" sz="1600" b="1" dirty="0">
                <a:solidFill>
                  <a:srgbClr val="00B050"/>
                </a:solidFill>
              </a:rPr>
              <a:t>UHI</a:t>
            </a:r>
            <a:r>
              <a:rPr lang="zh-CN" altLang="en-US" sz="1600" b="1" dirty="0">
                <a:solidFill>
                  <a:srgbClr val="00B050"/>
                </a:solidFill>
              </a:rPr>
              <a:t> </a:t>
            </a:r>
            <a:endParaRPr lang="en-US" altLang="zh-CN" sz="1600" b="1" dirty="0">
              <a:solidFill>
                <a:srgbClr val="00B050"/>
              </a:solidFill>
            </a:endParaRPr>
          </a:p>
          <a:p>
            <a:pPr marL="171450" indent="-171450">
              <a:buFont typeface="Arial" panose="020B0604020202020204" pitchFamily="34" charset="0"/>
              <a:buChar char="•"/>
            </a:pPr>
            <a:r>
              <a:rPr lang="en-US" sz="1600" b="1" dirty="0"/>
              <a:t>CONTAG:</a:t>
            </a:r>
            <a:r>
              <a:rPr lang="zh-CN" altLang="en-US" sz="1600" b="1" dirty="0"/>
              <a:t> ↑ </a:t>
            </a:r>
            <a:r>
              <a:rPr lang="en-US" altLang="zh-CN" sz="1600" dirty="0"/>
              <a:t>mixed landcover types </a:t>
            </a:r>
            <a:r>
              <a:rPr lang="zh-CN" altLang="en-US" sz="1600" b="1" dirty="0"/>
              <a:t>→ </a:t>
            </a:r>
            <a:r>
              <a:rPr lang="zh-CN" altLang="en-US" sz="1600" b="1" dirty="0">
                <a:solidFill>
                  <a:srgbClr val="00B050"/>
                </a:solidFill>
              </a:rPr>
              <a:t>↓</a:t>
            </a:r>
            <a:r>
              <a:rPr lang="en-US" altLang="zh-CN" sz="1600" b="1" dirty="0">
                <a:solidFill>
                  <a:srgbClr val="00B050"/>
                </a:solidFill>
              </a:rPr>
              <a:t>UHI</a:t>
            </a:r>
            <a:r>
              <a:rPr lang="zh-CN" altLang="en-US" sz="1600" b="1" dirty="0">
                <a:solidFill>
                  <a:srgbClr val="00B050"/>
                </a:solidFill>
              </a:rPr>
              <a:t> </a:t>
            </a:r>
            <a:endParaRPr lang="en-US" altLang="zh-CN" sz="1600" b="1" dirty="0">
              <a:solidFill>
                <a:srgbClr val="00B050"/>
              </a:solidFill>
            </a:endParaRPr>
          </a:p>
          <a:p>
            <a:pPr marL="171450" indent="-171450">
              <a:buFont typeface="Arial" panose="020B0604020202020204" pitchFamily="34" charset="0"/>
              <a:buChar char="•"/>
            </a:pPr>
            <a:r>
              <a:rPr lang="en-US" sz="1600" b="1" dirty="0"/>
              <a:t>AWMSI</a:t>
            </a:r>
            <a:r>
              <a:rPr lang="en-US" sz="1600" dirty="0"/>
              <a:t>: </a:t>
            </a:r>
            <a:r>
              <a:rPr lang="zh-CN" altLang="en-US" sz="1600" b="1" dirty="0"/>
              <a:t>↑ </a:t>
            </a:r>
            <a:r>
              <a:rPr lang="en-US" sz="1600" dirty="0"/>
              <a:t>irregularity in the shape </a:t>
            </a:r>
            <a:r>
              <a:rPr lang="zh-CN" altLang="en-US" sz="1600" b="1" dirty="0"/>
              <a:t>→ </a:t>
            </a:r>
            <a:r>
              <a:rPr lang="zh-CN" altLang="en-US" sz="1600" b="1" dirty="0">
                <a:solidFill>
                  <a:srgbClr val="FF0000"/>
                </a:solidFill>
              </a:rPr>
              <a:t>↑ </a:t>
            </a:r>
            <a:r>
              <a:rPr lang="en-US" altLang="zh-CN" sz="1600" b="1" dirty="0">
                <a:solidFill>
                  <a:srgbClr val="FF0000"/>
                </a:solidFill>
              </a:rPr>
              <a:t>UHI</a:t>
            </a:r>
            <a:r>
              <a:rPr lang="zh-CN" altLang="en-US" sz="1600" b="1" dirty="0">
                <a:solidFill>
                  <a:srgbClr val="FF0000"/>
                </a:solidFill>
              </a:rPr>
              <a:t> </a:t>
            </a:r>
            <a:endParaRPr lang="en-US" sz="1600" b="1" dirty="0">
              <a:solidFill>
                <a:srgbClr val="FF0000"/>
              </a:solidFill>
            </a:endParaRPr>
          </a:p>
        </p:txBody>
      </p:sp>
      <p:sp>
        <p:nvSpPr>
          <p:cNvPr id="12" name="Rectangle 11">
            <a:extLst>
              <a:ext uri="{FF2B5EF4-FFF2-40B4-BE49-F238E27FC236}">
                <a16:creationId xmlns:a16="http://schemas.microsoft.com/office/drawing/2014/main" id="{27717134-D3FA-6899-421B-B2935E830AE0}"/>
              </a:ext>
            </a:extLst>
          </p:cNvPr>
          <p:cNvSpPr/>
          <p:nvPr/>
        </p:nvSpPr>
        <p:spPr>
          <a:xfrm>
            <a:off x="8574431" y="4609440"/>
            <a:ext cx="527304" cy="321564"/>
          </a:xfrm>
          <a:prstGeom prst="rect">
            <a:avLst/>
          </a:prstGeom>
          <a:solidFill>
            <a:srgbClr val="FF0000">
              <a:alpha val="0"/>
            </a:srgb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DB406FE-AA4F-6CCD-9126-76BC04B3DB44}"/>
              </a:ext>
            </a:extLst>
          </p:cNvPr>
          <p:cNvSpPr/>
          <p:nvPr/>
        </p:nvSpPr>
        <p:spPr>
          <a:xfrm>
            <a:off x="10975746" y="4585920"/>
            <a:ext cx="527304" cy="321564"/>
          </a:xfrm>
          <a:prstGeom prst="rect">
            <a:avLst/>
          </a:prstGeom>
          <a:solidFill>
            <a:srgbClr val="FF0000">
              <a:alpha val="0"/>
            </a:srgb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411E6EB-195F-3C9B-CEEC-96A3BE8E9087}"/>
              </a:ext>
            </a:extLst>
          </p:cNvPr>
          <p:cNvSpPr txBox="1"/>
          <p:nvPr/>
        </p:nvSpPr>
        <p:spPr>
          <a:xfrm>
            <a:off x="1051561" y="1209778"/>
            <a:ext cx="6096000" cy="369332"/>
          </a:xfrm>
          <a:prstGeom prst="rect">
            <a:avLst/>
          </a:prstGeom>
          <a:noFill/>
        </p:spPr>
        <p:txBody>
          <a:bodyPr wrap="square">
            <a:spAutoFit/>
          </a:bodyPr>
          <a:lstStyle/>
          <a:p>
            <a:r>
              <a:rPr lang="en-US" altLang="zh-CN" dirty="0"/>
              <a:t>For </a:t>
            </a:r>
            <a:r>
              <a:rPr lang="en-US" dirty="0"/>
              <a:t>urban patches </a:t>
            </a:r>
          </a:p>
        </p:txBody>
      </p:sp>
      <p:sp>
        <p:nvSpPr>
          <p:cNvPr id="7" name="TextBox 6">
            <a:extLst>
              <a:ext uri="{FF2B5EF4-FFF2-40B4-BE49-F238E27FC236}">
                <a16:creationId xmlns:a16="http://schemas.microsoft.com/office/drawing/2014/main" id="{FB4BC7C8-BC12-F426-236E-A7BC9746A110}"/>
              </a:ext>
            </a:extLst>
          </p:cNvPr>
          <p:cNvSpPr txBox="1"/>
          <p:nvPr/>
        </p:nvSpPr>
        <p:spPr>
          <a:xfrm>
            <a:off x="1051561" y="2891399"/>
            <a:ext cx="6096000" cy="369332"/>
          </a:xfrm>
          <a:prstGeom prst="rect">
            <a:avLst/>
          </a:prstGeom>
          <a:noFill/>
        </p:spPr>
        <p:txBody>
          <a:bodyPr wrap="square">
            <a:spAutoFit/>
          </a:bodyPr>
          <a:lstStyle/>
          <a:p>
            <a:r>
              <a:rPr lang="en-US" altLang="zh-CN" sz="1800" dirty="0"/>
              <a:t>For green spaces</a:t>
            </a:r>
            <a:endParaRPr lang="en-US" sz="1800" dirty="0"/>
          </a:p>
        </p:txBody>
      </p:sp>
      <p:sp>
        <p:nvSpPr>
          <p:cNvPr id="10" name="TextBox 9">
            <a:extLst>
              <a:ext uri="{FF2B5EF4-FFF2-40B4-BE49-F238E27FC236}">
                <a16:creationId xmlns:a16="http://schemas.microsoft.com/office/drawing/2014/main" id="{D37F0979-AF0A-6FA0-F18E-8BF3A368CB6E}"/>
              </a:ext>
            </a:extLst>
          </p:cNvPr>
          <p:cNvSpPr txBox="1"/>
          <p:nvPr/>
        </p:nvSpPr>
        <p:spPr>
          <a:xfrm>
            <a:off x="1165861" y="3361542"/>
            <a:ext cx="6096000" cy="584775"/>
          </a:xfrm>
          <a:prstGeom prst="rect">
            <a:avLst/>
          </a:prstGeom>
          <a:noFill/>
        </p:spPr>
        <p:txBody>
          <a:bodyPr wrap="square">
            <a:spAutoFit/>
          </a:bodyPr>
          <a:lstStyle/>
          <a:p>
            <a:pPr marL="171450" indent="-171450">
              <a:buFont typeface="Arial" panose="020B0604020202020204" pitchFamily="34" charset="0"/>
              <a:buChar char="•"/>
            </a:pPr>
            <a:r>
              <a:rPr lang="en-US" sz="1600" b="1" dirty="0" err="1"/>
              <a:t>PLADJ_</a:t>
            </a:r>
            <a:r>
              <a:rPr lang="en-US" altLang="zh-CN" sz="1600" b="1" dirty="0" err="1"/>
              <a:t>green</a:t>
            </a:r>
            <a:r>
              <a:rPr lang="en-US" sz="1600" b="1" dirty="0"/>
              <a:t>: </a:t>
            </a:r>
            <a:r>
              <a:rPr lang="zh-CN" altLang="en-US" sz="1600" b="1" dirty="0"/>
              <a:t>↑ </a:t>
            </a:r>
            <a:r>
              <a:rPr lang="en-US" sz="1600" dirty="0"/>
              <a:t>aggregation and contiguity </a:t>
            </a:r>
            <a:r>
              <a:rPr lang="zh-CN" altLang="en-US" sz="1600" b="1" dirty="0"/>
              <a:t>→ </a:t>
            </a:r>
            <a:r>
              <a:rPr lang="zh-CN" altLang="en-US" sz="1600" b="1" dirty="0">
                <a:solidFill>
                  <a:srgbClr val="FF0000"/>
                </a:solidFill>
              </a:rPr>
              <a:t>↑ </a:t>
            </a:r>
            <a:r>
              <a:rPr lang="en-US" altLang="zh-CN" sz="1600" b="1" dirty="0">
                <a:solidFill>
                  <a:srgbClr val="FF0000"/>
                </a:solidFill>
              </a:rPr>
              <a:t>UHI</a:t>
            </a:r>
          </a:p>
          <a:p>
            <a:pPr marL="171450" indent="-171450">
              <a:buFont typeface="Arial" panose="020B0604020202020204" pitchFamily="34" charset="0"/>
              <a:buChar char="•"/>
            </a:pPr>
            <a:r>
              <a:rPr lang="en-US" altLang="zh-CN" sz="1600" b="1" dirty="0"/>
              <a:t>ROV: </a:t>
            </a:r>
            <a:r>
              <a:rPr lang="zh-CN" altLang="en-US" sz="1600" b="1" dirty="0"/>
              <a:t>↑ </a:t>
            </a:r>
            <a:r>
              <a:rPr lang="en-US" altLang="zh-CN" sz="1600" dirty="0"/>
              <a:t>vegetated coverage </a:t>
            </a:r>
            <a:r>
              <a:rPr lang="zh-CN" altLang="en-US" sz="1600" b="1" dirty="0"/>
              <a:t>→ </a:t>
            </a:r>
            <a:r>
              <a:rPr lang="zh-CN" altLang="en-US" sz="1600" b="1" dirty="0">
                <a:solidFill>
                  <a:srgbClr val="00B050"/>
                </a:solidFill>
              </a:rPr>
              <a:t>↓</a:t>
            </a:r>
            <a:r>
              <a:rPr lang="en-US" altLang="zh-CN" sz="1600" b="1" dirty="0">
                <a:solidFill>
                  <a:srgbClr val="00B050"/>
                </a:solidFill>
              </a:rPr>
              <a:t>UHI</a:t>
            </a:r>
            <a:r>
              <a:rPr lang="zh-CN" altLang="en-US" sz="1600" b="1" dirty="0">
                <a:solidFill>
                  <a:srgbClr val="00B050"/>
                </a:solidFill>
              </a:rPr>
              <a:t> </a:t>
            </a:r>
            <a:endParaRPr lang="en-US" altLang="zh-CN" sz="1600" b="1" dirty="0">
              <a:solidFill>
                <a:srgbClr val="00B050"/>
              </a:solidFill>
            </a:endParaRPr>
          </a:p>
        </p:txBody>
      </p:sp>
    </p:spTree>
    <p:extLst>
      <p:ext uri="{BB962C8B-B14F-4D97-AF65-F5344CB8AC3E}">
        <p14:creationId xmlns:p14="http://schemas.microsoft.com/office/powerpoint/2010/main" val="861655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DB4A3D-1656-4109-8718-4BAEC74F4A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B4F56BAA-E4C7-5C08-6CE3-FE273B0BC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AA15BF47-4C1B-BBD9-3022-DE626BBE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3" name="Picture 2">
            <a:extLst>
              <a:ext uri="{FF2B5EF4-FFF2-40B4-BE49-F238E27FC236}">
                <a16:creationId xmlns:a16="http://schemas.microsoft.com/office/drawing/2014/main" id="{1BEE2429-449D-4389-33A6-DF15E2F5B7C7}"/>
              </a:ext>
            </a:extLst>
          </p:cNvPr>
          <p:cNvPicPr>
            <a:picLocks noChangeAspect="1"/>
          </p:cNvPicPr>
          <p:nvPr/>
        </p:nvPicPr>
        <p:blipFill>
          <a:blip r:embed="rId3"/>
          <a:stretch>
            <a:fillRect/>
          </a:stretch>
        </p:blipFill>
        <p:spPr>
          <a:xfrm>
            <a:off x="1213471" y="2299374"/>
            <a:ext cx="9765058" cy="3873800"/>
          </a:xfrm>
          <a:prstGeom prst="rect">
            <a:avLst/>
          </a:prstGeom>
        </p:spPr>
      </p:pic>
      <p:sp>
        <p:nvSpPr>
          <p:cNvPr id="9" name="TextBox 8">
            <a:extLst>
              <a:ext uri="{FF2B5EF4-FFF2-40B4-BE49-F238E27FC236}">
                <a16:creationId xmlns:a16="http://schemas.microsoft.com/office/drawing/2014/main" id="{06025D59-CBF4-6480-FDF3-F32788B769C6}"/>
              </a:ext>
            </a:extLst>
          </p:cNvPr>
          <p:cNvSpPr txBox="1"/>
          <p:nvPr/>
        </p:nvSpPr>
        <p:spPr>
          <a:xfrm>
            <a:off x="1408369" y="6093813"/>
            <a:ext cx="10339935" cy="584775"/>
          </a:xfrm>
          <a:prstGeom prst="rect">
            <a:avLst/>
          </a:prstGeom>
          <a:noFill/>
        </p:spPr>
        <p:txBody>
          <a:bodyPr wrap="square">
            <a:spAutoFit/>
          </a:bodyPr>
          <a:lstStyle/>
          <a:p>
            <a:r>
              <a:rPr lang="en-US" sz="1600" i="1" dirty="0">
                <a:latin typeface="Times New Roman" panose="02020603050405020304" pitchFamily="18" charset="0"/>
                <a:cs typeface="Times New Roman" panose="02020603050405020304" pitchFamily="18" charset="0"/>
              </a:rPr>
              <a:t>Figure 3, Panel A: day- and night-time temperature gradients in large-, medium-, and small-sized regions estimated by local weighted regression.</a:t>
            </a:r>
          </a:p>
        </p:txBody>
      </p:sp>
      <p:sp>
        <p:nvSpPr>
          <p:cNvPr id="13" name="TextBox 12">
            <a:extLst>
              <a:ext uri="{FF2B5EF4-FFF2-40B4-BE49-F238E27FC236}">
                <a16:creationId xmlns:a16="http://schemas.microsoft.com/office/drawing/2014/main" id="{7BCA15BA-071E-1087-9BA9-354F26D09CDF}"/>
              </a:ext>
            </a:extLst>
          </p:cNvPr>
          <p:cNvSpPr txBox="1"/>
          <p:nvPr/>
        </p:nvSpPr>
        <p:spPr>
          <a:xfrm>
            <a:off x="1137138" y="370666"/>
            <a:ext cx="7986542" cy="461665"/>
          </a:xfrm>
          <a:prstGeom prst="rect">
            <a:avLst/>
          </a:prstGeom>
          <a:noFill/>
        </p:spPr>
        <p:txBody>
          <a:bodyPr wrap="square">
            <a:spAutoFit/>
          </a:bodyPr>
          <a:lstStyle/>
          <a:p>
            <a:r>
              <a:rPr lang="en-US" sz="2400" b="1" dirty="0"/>
              <a:t>The influence of polycentric development on the UHI effect</a:t>
            </a:r>
          </a:p>
        </p:txBody>
      </p:sp>
      <p:sp>
        <p:nvSpPr>
          <p:cNvPr id="15" name="TextBox 14">
            <a:extLst>
              <a:ext uri="{FF2B5EF4-FFF2-40B4-BE49-F238E27FC236}">
                <a16:creationId xmlns:a16="http://schemas.microsoft.com/office/drawing/2014/main" id="{AC954409-CC82-1899-07E2-085B0BB7BD96}"/>
              </a:ext>
            </a:extLst>
          </p:cNvPr>
          <p:cNvSpPr txBox="1"/>
          <p:nvPr/>
        </p:nvSpPr>
        <p:spPr>
          <a:xfrm>
            <a:off x="1408369" y="959146"/>
            <a:ext cx="10783631" cy="1200329"/>
          </a:xfrm>
          <a:prstGeom prst="rect">
            <a:avLst/>
          </a:prstGeom>
          <a:noFill/>
        </p:spPr>
        <p:txBody>
          <a:bodyPr wrap="square">
            <a:spAutoFit/>
          </a:bodyPr>
          <a:lstStyle/>
          <a:p>
            <a:pPr marL="285750" indent="-285750">
              <a:buFont typeface="Arial" panose="020B0604020202020204" pitchFamily="34" charset="0"/>
              <a:buChar char="•"/>
            </a:pPr>
            <a:r>
              <a:rPr lang="en-US" dirty="0"/>
              <a:t>Polycentricism: </a:t>
            </a:r>
            <a:r>
              <a:rPr lang="zh-CN" altLang="en-US" b="1" dirty="0"/>
              <a:t>↑ </a:t>
            </a:r>
            <a:r>
              <a:rPr lang="en-US" altLang="zh-CN" b="1" dirty="0"/>
              <a:t>polycentricity, </a:t>
            </a:r>
            <a:r>
              <a:rPr lang="zh-CN" altLang="en-US" b="1" dirty="0">
                <a:solidFill>
                  <a:srgbClr val="00B050"/>
                </a:solidFill>
              </a:rPr>
              <a:t>↓</a:t>
            </a:r>
            <a:r>
              <a:rPr lang="en-US" b="1" dirty="0">
                <a:solidFill>
                  <a:srgbClr val="00B050"/>
                </a:solidFill>
              </a:rPr>
              <a:t> UHI </a:t>
            </a:r>
            <a:r>
              <a:rPr lang="en-US" dirty="0"/>
              <a:t>effect for large-sized regions. </a:t>
            </a:r>
          </a:p>
          <a:p>
            <a:pPr marL="285750" indent="-285750">
              <a:buFont typeface="Arial" panose="020B0604020202020204" pitchFamily="34" charset="0"/>
              <a:buChar char="•"/>
            </a:pPr>
            <a:r>
              <a:rPr lang="en-US" dirty="0"/>
              <a:t>Mitigation effect:  </a:t>
            </a:r>
          </a:p>
          <a:p>
            <a:pPr marL="742950" lvl="1" indent="-285750">
              <a:buFont typeface="Arial" panose="020B0604020202020204" pitchFamily="34" charset="0"/>
              <a:buChar char="•"/>
            </a:pPr>
            <a:r>
              <a:rPr lang="en-US" dirty="0"/>
              <a:t>most pronounced closer to the urban center(s); </a:t>
            </a:r>
          </a:p>
          <a:p>
            <a:pPr marL="742950" lvl="1" indent="-285750">
              <a:buFont typeface="Arial" panose="020B0604020202020204" pitchFamily="34" charset="0"/>
              <a:buChar char="•"/>
            </a:pPr>
            <a:r>
              <a:rPr lang="en-US" dirty="0"/>
              <a:t>gradually diminishes as the distance from CBDs.</a:t>
            </a:r>
          </a:p>
        </p:txBody>
      </p:sp>
    </p:spTree>
    <p:extLst>
      <p:ext uri="{BB962C8B-B14F-4D97-AF65-F5344CB8AC3E}">
        <p14:creationId xmlns:p14="http://schemas.microsoft.com/office/powerpoint/2010/main" val="2779898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DB4A3D-1656-4109-8718-4BAEC74F4A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B4F56BAA-E4C7-5C08-6CE3-FE273B0BC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AA15BF47-4C1B-BBD9-3022-DE626BBE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3" name="Picture 2">
            <a:extLst>
              <a:ext uri="{FF2B5EF4-FFF2-40B4-BE49-F238E27FC236}">
                <a16:creationId xmlns:a16="http://schemas.microsoft.com/office/drawing/2014/main" id="{A84375D3-FC3D-5F5C-D245-E29AF6EC223A}"/>
              </a:ext>
            </a:extLst>
          </p:cNvPr>
          <p:cNvPicPr>
            <a:picLocks noChangeAspect="1"/>
          </p:cNvPicPr>
          <p:nvPr/>
        </p:nvPicPr>
        <p:blipFill>
          <a:blip r:embed="rId3"/>
          <a:stretch>
            <a:fillRect/>
          </a:stretch>
        </p:blipFill>
        <p:spPr>
          <a:xfrm>
            <a:off x="1161092" y="2215041"/>
            <a:ext cx="10787840" cy="3479704"/>
          </a:xfrm>
          <a:prstGeom prst="rect">
            <a:avLst/>
          </a:prstGeom>
        </p:spPr>
      </p:pic>
      <p:sp>
        <p:nvSpPr>
          <p:cNvPr id="9" name="TextBox 8">
            <a:extLst>
              <a:ext uri="{FF2B5EF4-FFF2-40B4-BE49-F238E27FC236}">
                <a16:creationId xmlns:a16="http://schemas.microsoft.com/office/drawing/2014/main" id="{E6111FE0-D72F-C8D8-83D5-567CEAE508EB}"/>
              </a:ext>
            </a:extLst>
          </p:cNvPr>
          <p:cNvSpPr txBox="1"/>
          <p:nvPr/>
        </p:nvSpPr>
        <p:spPr>
          <a:xfrm>
            <a:off x="1161091" y="5694745"/>
            <a:ext cx="10787839" cy="584775"/>
          </a:xfrm>
          <a:prstGeom prst="rect">
            <a:avLst/>
          </a:prstGeom>
          <a:noFill/>
        </p:spPr>
        <p:txBody>
          <a:bodyPr wrap="square">
            <a:spAutoFit/>
          </a:bodyPr>
          <a:lstStyle/>
          <a:p>
            <a:r>
              <a:rPr lang="en-US" sz="1600" i="1" dirty="0">
                <a:latin typeface="Times New Roman" panose="02020603050405020304" pitchFamily="18" charset="0"/>
                <a:cs typeface="Times New Roman" panose="02020603050405020304" pitchFamily="18" charset="0"/>
              </a:rPr>
              <a:t>Panel B: day- and night-time kernel density estimates (KDE) for three representative region pairs using Gaussian kernel. Red depicts monocentric regions and blue polycentric regions.</a:t>
            </a:r>
          </a:p>
        </p:txBody>
      </p:sp>
      <p:sp>
        <p:nvSpPr>
          <p:cNvPr id="10" name="TextBox 9">
            <a:extLst>
              <a:ext uri="{FF2B5EF4-FFF2-40B4-BE49-F238E27FC236}">
                <a16:creationId xmlns:a16="http://schemas.microsoft.com/office/drawing/2014/main" id="{00A03D73-47C4-06E9-5549-7E0CEA000DE1}"/>
              </a:ext>
            </a:extLst>
          </p:cNvPr>
          <p:cNvSpPr txBox="1"/>
          <p:nvPr/>
        </p:nvSpPr>
        <p:spPr>
          <a:xfrm>
            <a:off x="1137138" y="370666"/>
            <a:ext cx="8159262" cy="461665"/>
          </a:xfrm>
          <a:prstGeom prst="rect">
            <a:avLst/>
          </a:prstGeom>
          <a:noFill/>
        </p:spPr>
        <p:txBody>
          <a:bodyPr wrap="square">
            <a:spAutoFit/>
          </a:bodyPr>
          <a:lstStyle/>
          <a:p>
            <a:r>
              <a:rPr lang="en-US" sz="2400" b="1" dirty="0"/>
              <a:t>The influence of polycentric development on the UHI effect</a:t>
            </a:r>
          </a:p>
        </p:txBody>
      </p:sp>
      <p:sp>
        <p:nvSpPr>
          <p:cNvPr id="12" name="TextBox 11">
            <a:extLst>
              <a:ext uri="{FF2B5EF4-FFF2-40B4-BE49-F238E27FC236}">
                <a16:creationId xmlns:a16="http://schemas.microsoft.com/office/drawing/2014/main" id="{44476121-A22F-5FAC-CE0D-63D91A987AB2}"/>
              </a:ext>
            </a:extLst>
          </p:cNvPr>
          <p:cNvSpPr txBox="1"/>
          <p:nvPr/>
        </p:nvSpPr>
        <p:spPr>
          <a:xfrm>
            <a:off x="1620899" y="907835"/>
            <a:ext cx="10328031" cy="1200329"/>
          </a:xfrm>
          <a:prstGeom prst="rect">
            <a:avLst/>
          </a:prstGeom>
          <a:noFill/>
        </p:spPr>
        <p:txBody>
          <a:bodyPr wrap="square">
            <a:spAutoFit/>
          </a:bodyPr>
          <a:lstStyle/>
          <a:p>
            <a:pPr marL="285750" indent="-285750">
              <a:buFont typeface="Arial" panose="020B0604020202020204" pitchFamily="34" charset="0"/>
              <a:buChar char="•"/>
            </a:pPr>
            <a:r>
              <a:rPr lang="en-US" dirty="0"/>
              <a:t>Three selected pairs of regions</a:t>
            </a:r>
          </a:p>
          <a:p>
            <a:pPr marL="285750" indent="-285750">
              <a:buFont typeface="Arial" panose="020B0604020202020204" pitchFamily="34" charset="0"/>
              <a:buChar char="•"/>
            </a:pPr>
            <a:r>
              <a:rPr lang="en-US" dirty="0"/>
              <a:t>kernel density estimates</a:t>
            </a:r>
          </a:p>
          <a:p>
            <a:pPr marL="285750" indent="-285750">
              <a:buFont typeface="Arial" panose="020B0604020202020204" pitchFamily="34" charset="0"/>
              <a:buChar char="•"/>
            </a:pPr>
            <a:r>
              <a:rPr lang="en-US" dirty="0"/>
              <a:t>Monocentric regions: higher peak values shifted towards the right</a:t>
            </a:r>
          </a:p>
          <a:p>
            <a:pPr marL="742950" lvl="1" indent="-285750">
              <a:buFont typeface="Arial" panose="020B0604020202020204" pitchFamily="34" charset="0"/>
              <a:buChar char="•"/>
            </a:pPr>
            <a:r>
              <a:rPr lang="en-US" dirty="0"/>
              <a:t>a greater proportion of high-temperature areas</a:t>
            </a:r>
          </a:p>
        </p:txBody>
      </p:sp>
    </p:spTree>
    <p:extLst>
      <p:ext uri="{BB962C8B-B14F-4D97-AF65-F5344CB8AC3E}">
        <p14:creationId xmlns:p14="http://schemas.microsoft.com/office/powerpoint/2010/main" val="749210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DB4A3D-1656-4109-8718-4BAEC74F4A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B4F56BAA-E4C7-5C08-6CE3-FE273B0BC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AA15BF47-4C1B-BBD9-3022-DE626BBE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8" name="TextBox 7">
            <a:extLst>
              <a:ext uri="{FF2B5EF4-FFF2-40B4-BE49-F238E27FC236}">
                <a16:creationId xmlns:a16="http://schemas.microsoft.com/office/drawing/2014/main" id="{98B53197-1CE8-6440-FD6B-338E1F00AF67}"/>
              </a:ext>
            </a:extLst>
          </p:cNvPr>
          <p:cNvSpPr txBox="1"/>
          <p:nvPr/>
        </p:nvSpPr>
        <p:spPr>
          <a:xfrm>
            <a:off x="1076178" y="381432"/>
            <a:ext cx="5487182" cy="830997"/>
          </a:xfrm>
          <a:prstGeom prst="rect">
            <a:avLst/>
          </a:prstGeom>
          <a:noFill/>
        </p:spPr>
        <p:txBody>
          <a:bodyPr wrap="square">
            <a:spAutoFit/>
          </a:bodyPr>
          <a:lstStyle/>
          <a:p>
            <a:r>
              <a:rPr lang="en-US" sz="2400" b="1" dirty="0"/>
              <a:t>The influence of polycentric development on the UHI effect</a:t>
            </a:r>
          </a:p>
        </p:txBody>
      </p:sp>
      <p:sp>
        <p:nvSpPr>
          <p:cNvPr id="11" name="Rectangle 10">
            <a:extLst>
              <a:ext uri="{FF2B5EF4-FFF2-40B4-BE49-F238E27FC236}">
                <a16:creationId xmlns:a16="http://schemas.microsoft.com/office/drawing/2014/main" id="{99F8DECC-FA6E-C558-CC10-EF594773DF36}"/>
              </a:ext>
            </a:extLst>
          </p:cNvPr>
          <p:cNvSpPr/>
          <p:nvPr/>
        </p:nvSpPr>
        <p:spPr>
          <a:xfrm>
            <a:off x="7250293" y="1868456"/>
            <a:ext cx="527304" cy="321564"/>
          </a:xfrm>
          <a:prstGeom prst="rect">
            <a:avLst/>
          </a:prstGeom>
          <a:solidFill>
            <a:srgbClr val="FF0000">
              <a:alpha val="0"/>
            </a:srgb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8ED89C8-4F75-78DB-B2F6-4811C729C1E9}"/>
              </a:ext>
            </a:extLst>
          </p:cNvPr>
          <p:cNvPicPr>
            <a:picLocks noChangeAspect="1"/>
          </p:cNvPicPr>
          <p:nvPr/>
        </p:nvPicPr>
        <p:blipFill>
          <a:blip r:embed="rId3"/>
          <a:stretch>
            <a:fillRect/>
          </a:stretch>
        </p:blipFill>
        <p:spPr>
          <a:xfrm>
            <a:off x="6685270" y="898143"/>
            <a:ext cx="1513260" cy="5706491"/>
          </a:xfrm>
          <a:prstGeom prst="rect">
            <a:avLst/>
          </a:prstGeom>
        </p:spPr>
      </p:pic>
      <p:pic>
        <p:nvPicPr>
          <p:cNvPr id="12" name="Picture 11">
            <a:extLst>
              <a:ext uri="{FF2B5EF4-FFF2-40B4-BE49-F238E27FC236}">
                <a16:creationId xmlns:a16="http://schemas.microsoft.com/office/drawing/2014/main" id="{9750F1D2-873B-4131-35F4-DAD3EC58DE7C}"/>
              </a:ext>
            </a:extLst>
          </p:cNvPr>
          <p:cNvPicPr>
            <a:picLocks noChangeAspect="1"/>
          </p:cNvPicPr>
          <p:nvPr/>
        </p:nvPicPr>
        <p:blipFill>
          <a:blip r:embed="rId4"/>
          <a:stretch>
            <a:fillRect/>
          </a:stretch>
        </p:blipFill>
        <p:spPr>
          <a:xfrm>
            <a:off x="8121184" y="862330"/>
            <a:ext cx="3674575" cy="5777634"/>
          </a:xfrm>
          <a:prstGeom prst="rect">
            <a:avLst/>
          </a:prstGeom>
        </p:spPr>
      </p:pic>
      <p:sp>
        <p:nvSpPr>
          <p:cNvPr id="16" name="TextBox 15">
            <a:extLst>
              <a:ext uri="{FF2B5EF4-FFF2-40B4-BE49-F238E27FC236}">
                <a16:creationId xmlns:a16="http://schemas.microsoft.com/office/drawing/2014/main" id="{B1DF63EC-2283-DD65-8D7E-08174BDC20C0}"/>
              </a:ext>
            </a:extLst>
          </p:cNvPr>
          <p:cNvSpPr txBox="1"/>
          <p:nvPr/>
        </p:nvSpPr>
        <p:spPr>
          <a:xfrm>
            <a:off x="1235322" y="1676162"/>
            <a:ext cx="4900464" cy="677108"/>
          </a:xfrm>
          <a:prstGeom prst="rect">
            <a:avLst/>
          </a:prstGeom>
          <a:noFill/>
        </p:spPr>
        <p:txBody>
          <a:bodyPr wrap="square">
            <a:spAutoFit/>
          </a:bodyPr>
          <a:lstStyle/>
          <a:p>
            <a:pPr marL="285750" indent="-285750">
              <a:buFont typeface="Arial" panose="020B0604020202020204" pitchFamily="34" charset="0"/>
              <a:buChar char="•"/>
            </a:pPr>
            <a:r>
              <a:rPr lang="en-US" sz="2000" dirty="0"/>
              <a:t>Models 5 and 6: </a:t>
            </a:r>
            <a:r>
              <a:rPr lang="zh-CN" altLang="en-US" sz="2000" b="1" dirty="0"/>
              <a:t>↑ </a:t>
            </a:r>
            <a:r>
              <a:rPr lang="en-US" altLang="zh-CN" sz="2000" b="1" dirty="0"/>
              <a:t>polycentricity,</a:t>
            </a:r>
            <a:r>
              <a:rPr lang="zh-CN" altLang="en-US" sz="2000" b="1" dirty="0">
                <a:solidFill>
                  <a:srgbClr val="00B050"/>
                </a:solidFill>
              </a:rPr>
              <a:t>↓</a:t>
            </a:r>
            <a:r>
              <a:rPr lang="en-US" sz="2000" b="1" dirty="0">
                <a:solidFill>
                  <a:srgbClr val="00B050"/>
                </a:solidFill>
              </a:rPr>
              <a:t> UHI</a:t>
            </a:r>
            <a:r>
              <a:rPr lang="en-US" sz="2000" b="1" dirty="0"/>
              <a:t> </a:t>
            </a:r>
          </a:p>
          <a:p>
            <a:pPr marL="285750" indent="-285750">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id="{4A061CB5-ECFA-64C0-DE41-6F000D223B86}"/>
              </a:ext>
            </a:extLst>
          </p:cNvPr>
          <p:cNvSpPr/>
          <p:nvPr/>
        </p:nvSpPr>
        <p:spPr>
          <a:xfrm>
            <a:off x="8198530" y="1669844"/>
            <a:ext cx="803230" cy="433276"/>
          </a:xfrm>
          <a:prstGeom prst="rect">
            <a:avLst/>
          </a:prstGeom>
          <a:solidFill>
            <a:srgbClr val="FF0000">
              <a:alpha val="0"/>
            </a:srgb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F906D3E-C8A7-D0FF-CF7D-997230777B04}"/>
              </a:ext>
            </a:extLst>
          </p:cNvPr>
          <p:cNvSpPr/>
          <p:nvPr/>
        </p:nvSpPr>
        <p:spPr>
          <a:xfrm>
            <a:off x="10047080" y="1705896"/>
            <a:ext cx="803229" cy="484124"/>
          </a:xfrm>
          <a:prstGeom prst="rect">
            <a:avLst/>
          </a:prstGeom>
          <a:solidFill>
            <a:srgbClr val="FF0000">
              <a:alpha val="0"/>
            </a:srgb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819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DB4A3D-1656-4109-8718-4BAEC74F4A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B4F56BAA-E4C7-5C08-6CE3-FE273B0BC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AA15BF47-4C1B-BBD9-3022-DE626BBE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8" name="TextBox 7">
            <a:extLst>
              <a:ext uri="{FF2B5EF4-FFF2-40B4-BE49-F238E27FC236}">
                <a16:creationId xmlns:a16="http://schemas.microsoft.com/office/drawing/2014/main" id="{98B53197-1CE8-6440-FD6B-338E1F00AF67}"/>
              </a:ext>
            </a:extLst>
          </p:cNvPr>
          <p:cNvSpPr txBox="1"/>
          <p:nvPr/>
        </p:nvSpPr>
        <p:spPr>
          <a:xfrm>
            <a:off x="1076178" y="381432"/>
            <a:ext cx="5487182" cy="830997"/>
          </a:xfrm>
          <a:prstGeom prst="rect">
            <a:avLst/>
          </a:prstGeom>
          <a:noFill/>
        </p:spPr>
        <p:txBody>
          <a:bodyPr wrap="square">
            <a:spAutoFit/>
          </a:bodyPr>
          <a:lstStyle/>
          <a:p>
            <a:r>
              <a:rPr lang="en-US" sz="2400" b="1" dirty="0"/>
              <a:t>The influence of polycentric development on the UHI effect</a:t>
            </a:r>
          </a:p>
        </p:txBody>
      </p:sp>
      <p:sp>
        <p:nvSpPr>
          <p:cNvPr id="11" name="Rectangle 10">
            <a:extLst>
              <a:ext uri="{FF2B5EF4-FFF2-40B4-BE49-F238E27FC236}">
                <a16:creationId xmlns:a16="http://schemas.microsoft.com/office/drawing/2014/main" id="{99F8DECC-FA6E-C558-CC10-EF594773DF36}"/>
              </a:ext>
            </a:extLst>
          </p:cNvPr>
          <p:cNvSpPr/>
          <p:nvPr/>
        </p:nvSpPr>
        <p:spPr>
          <a:xfrm>
            <a:off x="7250293" y="1868456"/>
            <a:ext cx="527304" cy="321564"/>
          </a:xfrm>
          <a:prstGeom prst="rect">
            <a:avLst/>
          </a:prstGeom>
          <a:solidFill>
            <a:srgbClr val="FF0000">
              <a:alpha val="0"/>
            </a:srgb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8ED89C8-4F75-78DB-B2F6-4811C729C1E9}"/>
              </a:ext>
            </a:extLst>
          </p:cNvPr>
          <p:cNvPicPr>
            <a:picLocks noChangeAspect="1"/>
          </p:cNvPicPr>
          <p:nvPr/>
        </p:nvPicPr>
        <p:blipFill>
          <a:blip r:embed="rId3"/>
          <a:stretch>
            <a:fillRect/>
          </a:stretch>
        </p:blipFill>
        <p:spPr>
          <a:xfrm>
            <a:off x="6685270" y="898143"/>
            <a:ext cx="1513260" cy="5706491"/>
          </a:xfrm>
          <a:prstGeom prst="rect">
            <a:avLst/>
          </a:prstGeom>
        </p:spPr>
      </p:pic>
      <p:pic>
        <p:nvPicPr>
          <p:cNvPr id="12" name="Picture 11">
            <a:extLst>
              <a:ext uri="{FF2B5EF4-FFF2-40B4-BE49-F238E27FC236}">
                <a16:creationId xmlns:a16="http://schemas.microsoft.com/office/drawing/2014/main" id="{9750F1D2-873B-4131-35F4-DAD3EC58DE7C}"/>
              </a:ext>
            </a:extLst>
          </p:cNvPr>
          <p:cNvPicPr>
            <a:picLocks noChangeAspect="1"/>
          </p:cNvPicPr>
          <p:nvPr/>
        </p:nvPicPr>
        <p:blipFill>
          <a:blip r:embed="rId4"/>
          <a:stretch>
            <a:fillRect/>
          </a:stretch>
        </p:blipFill>
        <p:spPr>
          <a:xfrm>
            <a:off x="8121184" y="862330"/>
            <a:ext cx="3674575" cy="5777634"/>
          </a:xfrm>
          <a:prstGeom prst="rect">
            <a:avLst/>
          </a:prstGeom>
        </p:spPr>
      </p:pic>
      <p:sp>
        <p:nvSpPr>
          <p:cNvPr id="16" name="TextBox 15">
            <a:extLst>
              <a:ext uri="{FF2B5EF4-FFF2-40B4-BE49-F238E27FC236}">
                <a16:creationId xmlns:a16="http://schemas.microsoft.com/office/drawing/2014/main" id="{B1DF63EC-2283-DD65-8D7E-08174BDC20C0}"/>
              </a:ext>
            </a:extLst>
          </p:cNvPr>
          <p:cNvSpPr txBox="1"/>
          <p:nvPr/>
        </p:nvSpPr>
        <p:spPr>
          <a:xfrm>
            <a:off x="1235322" y="1676162"/>
            <a:ext cx="4900464" cy="1600438"/>
          </a:xfrm>
          <a:prstGeom prst="rect">
            <a:avLst/>
          </a:prstGeom>
          <a:noFill/>
        </p:spPr>
        <p:txBody>
          <a:bodyPr wrap="square">
            <a:spAutoFit/>
          </a:bodyPr>
          <a:lstStyle/>
          <a:p>
            <a:pPr marL="285750" indent="-285750">
              <a:buFont typeface="Arial" panose="020B0604020202020204" pitchFamily="34" charset="0"/>
              <a:buChar char="•"/>
            </a:pPr>
            <a:r>
              <a:rPr lang="en-US" sz="2000" dirty="0"/>
              <a:t>Models 5 and 6: </a:t>
            </a:r>
            <a:r>
              <a:rPr lang="zh-CN" altLang="en-US" sz="2000" b="1" dirty="0"/>
              <a:t>↑ </a:t>
            </a:r>
            <a:r>
              <a:rPr lang="en-US" altLang="zh-CN" sz="2000" b="1" dirty="0"/>
              <a:t>polycentricity,</a:t>
            </a:r>
            <a:r>
              <a:rPr lang="zh-CN" altLang="en-US" sz="2000" b="1" dirty="0">
                <a:solidFill>
                  <a:srgbClr val="00B050"/>
                </a:solidFill>
              </a:rPr>
              <a:t>↓</a:t>
            </a:r>
            <a:r>
              <a:rPr lang="en-US" sz="2000" b="1" dirty="0">
                <a:solidFill>
                  <a:srgbClr val="00B050"/>
                </a:solidFill>
              </a:rPr>
              <a:t> UHI</a:t>
            </a:r>
            <a:r>
              <a:rPr lang="en-US" sz="2000" b="1" dirty="0"/>
              <a:t> </a:t>
            </a:r>
          </a:p>
          <a:p>
            <a:pPr marL="285750" indent="-285750">
              <a:buFont typeface="Arial" panose="020B0604020202020204" pitchFamily="34" charset="0"/>
              <a:buChar char="•"/>
            </a:pPr>
            <a:r>
              <a:rPr lang="en-US" sz="2000" dirty="0"/>
              <a:t>Model 6: interaction term</a:t>
            </a:r>
          </a:p>
          <a:p>
            <a:pPr marL="742950" lvl="1" indent="-285750">
              <a:buFont typeface="Arial" panose="020B0604020202020204" pitchFamily="34" charset="0"/>
              <a:buChar char="•"/>
            </a:pPr>
            <a:r>
              <a:rPr lang="en-US" sz="2000" dirty="0"/>
              <a:t>Polycentricism is more effective in mitigating UHI effect of larger regions</a:t>
            </a:r>
          </a:p>
          <a:p>
            <a:pPr marL="285750" indent="-285750">
              <a:buFont typeface="Arial" panose="020B0604020202020204" pitchFamily="34" charset="0"/>
              <a:buChar char="•"/>
            </a:pPr>
            <a:endParaRPr lang="en-US" dirty="0"/>
          </a:p>
        </p:txBody>
      </p:sp>
      <p:sp>
        <p:nvSpPr>
          <p:cNvPr id="2" name="Rectangle 1">
            <a:extLst>
              <a:ext uri="{FF2B5EF4-FFF2-40B4-BE49-F238E27FC236}">
                <a16:creationId xmlns:a16="http://schemas.microsoft.com/office/drawing/2014/main" id="{D3A21383-D2CB-501C-4771-AE22D7B8ACD1}"/>
              </a:ext>
            </a:extLst>
          </p:cNvPr>
          <p:cNvSpPr/>
          <p:nvPr/>
        </p:nvSpPr>
        <p:spPr>
          <a:xfrm>
            <a:off x="9215374" y="2508536"/>
            <a:ext cx="649986" cy="427704"/>
          </a:xfrm>
          <a:prstGeom prst="rect">
            <a:avLst/>
          </a:prstGeom>
          <a:solidFill>
            <a:srgbClr val="FF0000">
              <a:alpha val="0"/>
            </a:srgb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089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DB4A3D-1656-4109-8718-4BAEC74F4A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B4F56BAA-E4C7-5C08-6CE3-FE273B0BC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AA15BF47-4C1B-BBD9-3022-DE626BBE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7" name="TextBox 6">
            <a:extLst>
              <a:ext uri="{FF2B5EF4-FFF2-40B4-BE49-F238E27FC236}">
                <a16:creationId xmlns:a16="http://schemas.microsoft.com/office/drawing/2014/main" id="{86C30B1E-853F-7B65-ED38-C0443075275E}"/>
              </a:ext>
            </a:extLst>
          </p:cNvPr>
          <p:cNvSpPr txBox="1"/>
          <p:nvPr/>
        </p:nvSpPr>
        <p:spPr>
          <a:xfrm>
            <a:off x="1092321" y="593375"/>
            <a:ext cx="6096000" cy="523220"/>
          </a:xfrm>
          <a:prstGeom prst="rect">
            <a:avLst/>
          </a:prstGeom>
          <a:noFill/>
        </p:spPr>
        <p:txBody>
          <a:bodyPr wrap="square">
            <a:spAutoFit/>
          </a:bodyPr>
          <a:lstStyle/>
          <a:p>
            <a:r>
              <a:rPr lang="en-US" sz="2800" b="1" dirty="0"/>
              <a:t>Conclusion and policy implication</a:t>
            </a:r>
          </a:p>
        </p:txBody>
      </p:sp>
      <p:sp>
        <p:nvSpPr>
          <p:cNvPr id="11" name="TextBox 10">
            <a:extLst>
              <a:ext uri="{FF2B5EF4-FFF2-40B4-BE49-F238E27FC236}">
                <a16:creationId xmlns:a16="http://schemas.microsoft.com/office/drawing/2014/main" id="{0CE2AAF4-9845-33E6-A459-D47777AEAB88}"/>
              </a:ext>
            </a:extLst>
          </p:cNvPr>
          <p:cNvSpPr txBox="1"/>
          <p:nvPr/>
        </p:nvSpPr>
        <p:spPr>
          <a:xfrm>
            <a:off x="1456481" y="1626408"/>
            <a:ext cx="8844987" cy="5016758"/>
          </a:xfrm>
          <a:prstGeom prst="rect">
            <a:avLst/>
          </a:prstGeom>
          <a:noFill/>
        </p:spPr>
        <p:txBody>
          <a:bodyPr wrap="square">
            <a:spAutoFit/>
          </a:bodyPr>
          <a:lstStyle/>
          <a:p>
            <a:pPr marL="285750" indent="-285750">
              <a:buFont typeface="Arial" panose="020B0604020202020204" pitchFamily="34" charset="0"/>
              <a:buChar char="•"/>
            </a:pPr>
            <a:r>
              <a:rPr lang="en-US" b="1" dirty="0"/>
              <a:t>Local land-use policy: </a:t>
            </a:r>
          </a:p>
          <a:p>
            <a:pPr marL="742950" lvl="1" indent="-285750">
              <a:buFont typeface="Arial" panose="020B0604020202020204" pitchFamily="34" charset="0"/>
              <a:buChar char="•"/>
            </a:pPr>
            <a:r>
              <a:rPr lang="en-US" dirty="0"/>
              <a:t>Facilitate more mixed land-use, more regularly-shaped urban spatial pattern</a:t>
            </a:r>
          </a:p>
          <a:p>
            <a:pPr lvl="1"/>
            <a:endParaRPr lang="en-US" sz="1600" dirty="0"/>
          </a:p>
          <a:p>
            <a:pPr marL="285750" indent="-285750">
              <a:buFont typeface="Arial" panose="020B0604020202020204" pitchFamily="34" charset="0"/>
              <a:buChar char="•"/>
            </a:pPr>
            <a:r>
              <a:rPr lang="en-US" b="1" dirty="0"/>
              <a:t>Local greenspace planning: </a:t>
            </a:r>
          </a:p>
          <a:p>
            <a:pPr marL="742950" lvl="1" indent="-285750">
              <a:buFont typeface="Arial" panose="020B0604020202020204" pitchFamily="34" charset="0"/>
              <a:buChar char="•"/>
            </a:pPr>
            <a:r>
              <a:rPr lang="en-US" dirty="0"/>
              <a:t>Several small better than a single large</a:t>
            </a:r>
          </a:p>
          <a:p>
            <a:pPr marL="742950" lvl="1" indent="-285750">
              <a:buFont typeface="Arial" panose="020B0604020202020204" pitchFamily="34" charset="0"/>
              <a:buChar char="•"/>
            </a:pPr>
            <a:r>
              <a:rPr lang="en-US" dirty="0"/>
              <a:t>More dispersed distribution of greenspace: reduce urban aggregation, decrease the overall density of urban cores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Regional scale planning:  </a:t>
            </a:r>
          </a:p>
          <a:p>
            <a:pPr marL="742950" lvl="1" indent="-285750">
              <a:buFont typeface="Arial" panose="020B0604020202020204" pitchFamily="34" charset="0"/>
              <a:buChar char="•"/>
            </a:pPr>
            <a:r>
              <a:rPr lang="en-US" dirty="0"/>
              <a:t>Facilitate the development of polycentric urban regions (PURs)</a:t>
            </a:r>
          </a:p>
          <a:p>
            <a:pPr marL="1200150" lvl="2" indent="-285750">
              <a:buFont typeface="Arial" panose="020B0604020202020204" pitchFamily="34" charset="0"/>
              <a:buChar char="•"/>
            </a:pPr>
            <a:r>
              <a:rPr lang="en-US" dirty="0"/>
              <a:t>particularly advantageous in cooling </a:t>
            </a:r>
            <a:r>
              <a:rPr lang="en-US" b="1" dirty="0"/>
              <a:t>large-sized regions </a:t>
            </a:r>
            <a:r>
              <a:rPr lang="en-US" dirty="0"/>
              <a:t>and </a:t>
            </a:r>
            <a:r>
              <a:rPr lang="en-US" b="1" dirty="0"/>
              <a:t>CBD(s)</a:t>
            </a:r>
          </a:p>
          <a:p>
            <a:pPr marL="1657350" lvl="3" indent="-285750">
              <a:buFont typeface="Arial" panose="020B0604020202020204" pitchFamily="34" charset="0"/>
              <a:buChar char="•"/>
            </a:pPr>
            <a:r>
              <a:rPr lang="en-US" dirty="0"/>
              <a:t>reduce density of urban core(s); </a:t>
            </a:r>
          </a:p>
          <a:p>
            <a:pPr marL="1657350" lvl="3" indent="-285750">
              <a:buFont typeface="Arial" panose="020B0604020202020204" pitchFamily="34" charset="0"/>
              <a:buChar char="•"/>
            </a:pPr>
            <a:r>
              <a:rPr lang="en-US" dirty="0"/>
              <a:t>facilities disaggregated urban development; </a:t>
            </a:r>
          </a:p>
          <a:p>
            <a:pPr marL="1657350" lvl="3" indent="-285750">
              <a:buFont typeface="Arial" panose="020B0604020202020204" pitchFamily="34" charset="0"/>
              <a:buChar char="•"/>
            </a:pPr>
            <a:r>
              <a:rPr lang="en-US" dirty="0"/>
              <a:t>curb excessive expansion of impervious surface.</a:t>
            </a:r>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1"/>
            <a:r>
              <a:rPr lang="en-US" sz="1600" dirty="0"/>
              <a:t>	 </a:t>
            </a:r>
          </a:p>
        </p:txBody>
      </p:sp>
    </p:spTree>
    <p:extLst>
      <p:ext uri="{BB962C8B-B14F-4D97-AF65-F5344CB8AC3E}">
        <p14:creationId xmlns:p14="http://schemas.microsoft.com/office/powerpoint/2010/main" val="325079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A32C6-3A34-09BE-6FB4-2343ABA10328}"/>
              </a:ext>
            </a:extLst>
          </p:cNvPr>
          <p:cNvSpPr>
            <a:spLocks noGrp="1"/>
          </p:cNvSpPr>
          <p:nvPr>
            <p:ph type="title"/>
          </p:nvPr>
        </p:nvSpPr>
        <p:spPr>
          <a:xfrm>
            <a:off x="1120854" y="0"/>
            <a:ext cx="10600214" cy="1325563"/>
          </a:xfrm>
        </p:spPr>
        <p:txBody>
          <a:bodyPr>
            <a:normAutofit/>
          </a:bodyPr>
          <a:lstStyle/>
          <a:p>
            <a:r>
              <a:rPr lang="en-US" sz="3600" b="1" dirty="0">
                <a:latin typeface="Didot"/>
              </a:rPr>
              <a:t>Introduction</a:t>
            </a:r>
            <a:endParaRPr lang="en-US" sz="3600" dirty="0"/>
          </a:p>
        </p:txBody>
      </p:sp>
      <p:sp>
        <p:nvSpPr>
          <p:cNvPr id="3" name="Content Placeholder 2">
            <a:extLst>
              <a:ext uri="{FF2B5EF4-FFF2-40B4-BE49-F238E27FC236}">
                <a16:creationId xmlns:a16="http://schemas.microsoft.com/office/drawing/2014/main" id="{E4603D39-67BC-8DB3-3C60-EEBAFE97EC07}"/>
              </a:ext>
            </a:extLst>
          </p:cNvPr>
          <p:cNvSpPr>
            <a:spLocks noGrp="1"/>
          </p:cNvSpPr>
          <p:nvPr>
            <p:ph idx="1"/>
          </p:nvPr>
        </p:nvSpPr>
        <p:spPr>
          <a:xfrm>
            <a:off x="1258094" y="1253331"/>
            <a:ext cx="10325735" cy="4351338"/>
          </a:xfrm>
        </p:spPr>
        <p:txBody>
          <a:bodyPr>
            <a:normAutofit/>
          </a:bodyPr>
          <a:lstStyle/>
          <a:p>
            <a:r>
              <a:rPr lang="en-US" sz="1800" dirty="0"/>
              <a:t>UHI effect: the thermal anomaly of higher temperature in urban areas compared with less densely populated rural areas.</a:t>
            </a:r>
          </a:p>
          <a:p>
            <a:r>
              <a:rPr lang="en-US" sz="1800" dirty="0"/>
              <a:t>Multiple dimensions: urban vs. rural; diurnal vs. nocturnal period; warm vs. cold seasons</a:t>
            </a:r>
          </a:p>
          <a:p>
            <a:r>
              <a:rPr lang="en-US" sz="1800" dirty="0"/>
              <a:t>Adverse impacts: raising energy consumption; air pollution; serious risks to human health (</a:t>
            </a:r>
            <a:r>
              <a:rPr lang="en-US" sz="1800" dirty="0" err="1"/>
              <a:t>Debbage</a:t>
            </a:r>
            <a:r>
              <a:rPr lang="en-US" sz="1800" dirty="0"/>
              <a:t> and Shepherd, 2015, Stone, 2012; Zhou and Shepherd, 2010). </a:t>
            </a:r>
          </a:p>
          <a:p>
            <a:r>
              <a:rPr lang="en-US" sz="1800" dirty="0"/>
              <a:t>Spatial planning policy to address increasing challenge caused by severe heatwaves in Western Europe  </a:t>
            </a:r>
          </a:p>
        </p:txBody>
      </p:sp>
      <p:grpSp>
        <p:nvGrpSpPr>
          <p:cNvPr id="4" name="Group 3">
            <a:extLst>
              <a:ext uri="{FF2B5EF4-FFF2-40B4-BE49-F238E27FC236}">
                <a16:creationId xmlns:a16="http://schemas.microsoft.com/office/drawing/2014/main" id="{FF63E2A9-EB53-EF8B-796D-3788DB471FD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C4CE653E-5B34-9797-514C-C8A3C830C5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C5AA7363-2490-43DA-76DB-7FA0E86B0A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8" name="Picture 7">
            <a:extLst>
              <a:ext uri="{FF2B5EF4-FFF2-40B4-BE49-F238E27FC236}">
                <a16:creationId xmlns:a16="http://schemas.microsoft.com/office/drawing/2014/main" id="{4C00ECB5-4880-6E29-0F05-F5A4CEDDAD0B}"/>
              </a:ext>
            </a:extLst>
          </p:cNvPr>
          <p:cNvPicPr>
            <a:picLocks noChangeAspect="1"/>
          </p:cNvPicPr>
          <p:nvPr/>
        </p:nvPicPr>
        <p:blipFill>
          <a:blip r:embed="rId3"/>
          <a:stretch>
            <a:fillRect/>
          </a:stretch>
        </p:blipFill>
        <p:spPr>
          <a:xfrm>
            <a:off x="7540278" y="3736841"/>
            <a:ext cx="4205247" cy="2582516"/>
          </a:xfrm>
          <a:prstGeom prst="rect">
            <a:avLst/>
          </a:prstGeom>
        </p:spPr>
      </p:pic>
      <p:pic>
        <p:nvPicPr>
          <p:cNvPr id="12" name="Picture 11">
            <a:extLst>
              <a:ext uri="{FF2B5EF4-FFF2-40B4-BE49-F238E27FC236}">
                <a16:creationId xmlns:a16="http://schemas.microsoft.com/office/drawing/2014/main" id="{172DFBAA-432B-827C-AEC0-980484E24F9E}"/>
              </a:ext>
            </a:extLst>
          </p:cNvPr>
          <p:cNvPicPr>
            <a:picLocks noChangeAspect="1"/>
          </p:cNvPicPr>
          <p:nvPr/>
        </p:nvPicPr>
        <p:blipFill>
          <a:blip r:embed="rId4"/>
          <a:stretch>
            <a:fillRect/>
          </a:stretch>
        </p:blipFill>
        <p:spPr>
          <a:xfrm>
            <a:off x="1674783" y="3429000"/>
            <a:ext cx="5865495" cy="1326780"/>
          </a:xfrm>
          <a:prstGeom prst="rect">
            <a:avLst/>
          </a:prstGeom>
        </p:spPr>
      </p:pic>
      <p:pic>
        <p:nvPicPr>
          <p:cNvPr id="13" name="Picture 12">
            <a:extLst>
              <a:ext uri="{FF2B5EF4-FFF2-40B4-BE49-F238E27FC236}">
                <a16:creationId xmlns:a16="http://schemas.microsoft.com/office/drawing/2014/main" id="{1C8D4F1A-CD09-813F-DF8D-784E1A0514E1}"/>
              </a:ext>
            </a:extLst>
          </p:cNvPr>
          <p:cNvPicPr>
            <a:picLocks noChangeAspect="1"/>
          </p:cNvPicPr>
          <p:nvPr/>
        </p:nvPicPr>
        <p:blipFill>
          <a:blip r:embed="rId5"/>
          <a:stretch>
            <a:fillRect/>
          </a:stretch>
        </p:blipFill>
        <p:spPr>
          <a:xfrm>
            <a:off x="1674783" y="5159775"/>
            <a:ext cx="4759738" cy="1325562"/>
          </a:xfrm>
          <a:prstGeom prst="rect">
            <a:avLst/>
          </a:prstGeom>
        </p:spPr>
      </p:pic>
    </p:spTree>
    <p:extLst>
      <p:ext uri="{BB962C8B-B14F-4D97-AF65-F5344CB8AC3E}">
        <p14:creationId xmlns:p14="http://schemas.microsoft.com/office/powerpoint/2010/main" val="675492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DB4A3D-1656-4109-8718-4BAEC74F4A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B4F56BAA-E4C7-5C08-6CE3-FE273B0BC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AA15BF47-4C1B-BBD9-3022-DE626BBE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7" name="TextBox 6">
            <a:extLst>
              <a:ext uri="{FF2B5EF4-FFF2-40B4-BE49-F238E27FC236}">
                <a16:creationId xmlns:a16="http://schemas.microsoft.com/office/drawing/2014/main" id="{86C30B1E-853F-7B65-ED38-C0443075275E}"/>
              </a:ext>
            </a:extLst>
          </p:cNvPr>
          <p:cNvSpPr txBox="1"/>
          <p:nvPr/>
        </p:nvSpPr>
        <p:spPr>
          <a:xfrm>
            <a:off x="3268579" y="2651863"/>
            <a:ext cx="9775429" cy="646331"/>
          </a:xfrm>
          <a:prstGeom prst="rect">
            <a:avLst/>
          </a:prstGeom>
          <a:noFill/>
        </p:spPr>
        <p:txBody>
          <a:bodyPr wrap="square">
            <a:spAutoFit/>
          </a:bodyPr>
          <a:lstStyle/>
          <a:p>
            <a:r>
              <a:rPr lang="en-US" sz="3600" dirty="0"/>
              <a:t>Comments and Suggestions</a:t>
            </a:r>
            <a:endParaRPr lang="en-US" sz="1400" b="1" dirty="0"/>
          </a:p>
        </p:txBody>
      </p:sp>
      <p:sp>
        <p:nvSpPr>
          <p:cNvPr id="3" name="TextBox 2">
            <a:extLst>
              <a:ext uri="{FF2B5EF4-FFF2-40B4-BE49-F238E27FC236}">
                <a16:creationId xmlns:a16="http://schemas.microsoft.com/office/drawing/2014/main" id="{D74442E1-48F2-9198-1D06-2D3D114EAE59}"/>
              </a:ext>
            </a:extLst>
          </p:cNvPr>
          <p:cNvSpPr txBox="1"/>
          <p:nvPr/>
        </p:nvSpPr>
        <p:spPr>
          <a:xfrm>
            <a:off x="4294949" y="4031265"/>
            <a:ext cx="6096000" cy="1200329"/>
          </a:xfrm>
          <a:prstGeom prst="rect">
            <a:avLst/>
          </a:prstGeom>
          <a:noFill/>
        </p:spPr>
        <p:txBody>
          <a:bodyPr wrap="square">
            <a:spAutoFit/>
          </a:bodyPr>
          <a:lstStyle/>
          <a:p>
            <a:r>
              <a:rPr lang="en-US" dirty="0"/>
              <a:t>Wenzheng Li,  </a:t>
            </a:r>
            <a:r>
              <a:rPr lang="en-US" dirty="0">
                <a:hlinkClick r:id="rId2"/>
              </a:rPr>
              <a:t>wl563@cornell.edu</a:t>
            </a:r>
            <a:endParaRPr lang="en-US" dirty="0"/>
          </a:p>
          <a:p>
            <a:r>
              <a:rPr lang="en-US" dirty="0"/>
              <a:t>Stephan Schmidt, </a:t>
            </a:r>
            <a:r>
              <a:rPr lang="en-US" dirty="0">
                <a:hlinkClick r:id="rId3"/>
              </a:rPr>
              <a:t>sjs96@cornell.edu</a:t>
            </a:r>
            <a:endParaRPr lang="en-US" dirty="0"/>
          </a:p>
          <a:p>
            <a:endParaRPr lang="en-US" dirty="0"/>
          </a:p>
          <a:p>
            <a:endParaRPr lang="en-US" dirty="0"/>
          </a:p>
        </p:txBody>
      </p:sp>
      <p:sp>
        <p:nvSpPr>
          <p:cNvPr id="2" name="TextBox 1">
            <a:extLst>
              <a:ext uri="{FF2B5EF4-FFF2-40B4-BE49-F238E27FC236}">
                <a16:creationId xmlns:a16="http://schemas.microsoft.com/office/drawing/2014/main" id="{FB415545-A870-337D-6880-50DF8C7DCBF9}"/>
              </a:ext>
            </a:extLst>
          </p:cNvPr>
          <p:cNvSpPr txBox="1"/>
          <p:nvPr/>
        </p:nvSpPr>
        <p:spPr>
          <a:xfrm>
            <a:off x="1522731" y="747921"/>
            <a:ext cx="9775429" cy="707886"/>
          </a:xfrm>
          <a:prstGeom prst="rect">
            <a:avLst/>
          </a:prstGeom>
          <a:noFill/>
        </p:spPr>
        <p:txBody>
          <a:bodyPr wrap="square">
            <a:spAutoFit/>
          </a:bodyPr>
          <a:lstStyle/>
          <a:p>
            <a:r>
              <a:rPr lang="en-US" sz="4000" b="1" dirty="0"/>
              <a:t>Thank you!</a:t>
            </a:r>
          </a:p>
        </p:txBody>
      </p:sp>
    </p:spTree>
    <p:extLst>
      <p:ext uri="{BB962C8B-B14F-4D97-AF65-F5344CB8AC3E}">
        <p14:creationId xmlns:p14="http://schemas.microsoft.com/office/powerpoint/2010/main" val="391834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DB4A3D-1656-4109-8718-4BAEC74F4A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B4F56BAA-E4C7-5C08-6CE3-FE273B0BC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AA15BF47-4C1B-BBD9-3022-DE626BBE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3" name="Picture 2">
            <a:extLst>
              <a:ext uri="{FF2B5EF4-FFF2-40B4-BE49-F238E27FC236}">
                <a16:creationId xmlns:a16="http://schemas.microsoft.com/office/drawing/2014/main" id="{6CF278CD-B68D-EC1C-CE4F-21DC76177525}"/>
              </a:ext>
            </a:extLst>
          </p:cNvPr>
          <p:cNvPicPr>
            <a:picLocks noChangeAspect="1"/>
          </p:cNvPicPr>
          <p:nvPr/>
        </p:nvPicPr>
        <p:blipFill>
          <a:blip r:embed="rId3"/>
          <a:stretch>
            <a:fillRect/>
          </a:stretch>
        </p:blipFill>
        <p:spPr>
          <a:xfrm>
            <a:off x="4743156" y="988575"/>
            <a:ext cx="7213861" cy="5364335"/>
          </a:xfrm>
          <a:prstGeom prst="rect">
            <a:avLst/>
          </a:prstGeom>
        </p:spPr>
      </p:pic>
      <p:sp>
        <p:nvSpPr>
          <p:cNvPr id="8" name="TextBox 7">
            <a:extLst>
              <a:ext uri="{FF2B5EF4-FFF2-40B4-BE49-F238E27FC236}">
                <a16:creationId xmlns:a16="http://schemas.microsoft.com/office/drawing/2014/main" id="{98B53197-1CE8-6440-FD6B-338E1F00AF67}"/>
              </a:ext>
            </a:extLst>
          </p:cNvPr>
          <p:cNvSpPr txBox="1"/>
          <p:nvPr/>
        </p:nvSpPr>
        <p:spPr>
          <a:xfrm>
            <a:off x="1137138" y="370666"/>
            <a:ext cx="6096000" cy="369332"/>
          </a:xfrm>
          <a:prstGeom prst="rect">
            <a:avLst/>
          </a:prstGeom>
          <a:noFill/>
        </p:spPr>
        <p:txBody>
          <a:bodyPr wrap="square">
            <a:spAutoFit/>
          </a:bodyPr>
          <a:lstStyle/>
          <a:p>
            <a:r>
              <a:rPr lang="en-US" b="1" dirty="0"/>
              <a:t>The influence of polycentric development on the UHI effect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7245CA-F6B0-19AF-3ED8-28E1A7F17C7D}"/>
                  </a:ext>
                </a:extLst>
              </p:cNvPr>
              <p:cNvSpPr txBox="1"/>
              <p:nvPr/>
            </p:nvSpPr>
            <p:spPr>
              <a:xfrm>
                <a:off x="1137138" y="1122999"/>
                <a:ext cx="6096000" cy="923330"/>
              </a:xfrm>
              <a:prstGeom prst="rect">
                <a:avLst/>
              </a:prstGeom>
              <a:noFill/>
            </p:spPr>
            <p:txBody>
              <a:bodyPr wrap="square">
                <a:spAutoFit/>
              </a:bodyPr>
              <a:lstStyle/>
              <a:p>
                <a:r>
                  <a:rPr lang="en-US" dirty="0"/>
                  <a:t>Two definitions of the UHI effect</a:t>
                </a:r>
              </a:p>
              <a:p>
                <a:pPr marL="285750" indent="-285750">
                  <a:buFont typeface="Arial" panose="020B0604020202020204" pitchFamily="34" charset="0"/>
                  <a:buChar char="•"/>
                </a:pPr>
                <a:r>
                  <a:rPr lang="en-US" dirty="0"/>
                  <a:t>M1-4: </a:t>
                </a:r>
                <a:r>
                  <a:rPr lang="el-GR" dirty="0"/>
                  <a:t>Δ𝑇</a:t>
                </a:r>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𝑒𝑥𝑡𝑒𝑛𝑡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𝑟𝑢𝑟𝑎𝑙</m:t>
                        </m:r>
                      </m:sub>
                    </m:sSub>
                  </m:oMath>
                </a14:m>
                <a:endParaRPr lang="en-US" dirty="0"/>
              </a:p>
              <a:p>
                <a:pPr marL="285750" indent="-285750">
                  <a:buFont typeface="Arial" panose="020B0604020202020204" pitchFamily="34" charset="0"/>
                  <a:buChar char="•"/>
                </a:pPr>
                <a:r>
                  <a:rPr lang="en-US" dirty="0"/>
                  <a:t>M5-8: </a:t>
                </a:r>
                <a:r>
                  <a:rPr lang="el-GR" dirty="0"/>
                  <a:t>Δ𝑇</a:t>
                </a:r>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𝑐𝑜𝑟𝑒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𝑟𝑢𝑟𝑎𝑙</m:t>
                        </m:r>
                      </m:sub>
                    </m:sSub>
                  </m:oMath>
                </a14:m>
                <a:endParaRPr lang="en-US" dirty="0"/>
              </a:p>
            </p:txBody>
          </p:sp>
        </mc:Choice>
        <mc:Fallback xmlns="">
          <p:sp>
            <p:nvSpPr>
              <p:cNvPr id="10" name="TextBox 9">
                <a:extLst>
                  <a:ext uri="{FF2B5EF4-FFF2-40B4-BE49-F238E27FC236}">
                    <a16:creationId xmlns:a16="http://schemas.microsoft.com/office/drawing/2014/main" id="{037245CA-F6B0-19AF-3ED8-28E1A7F17C7D}"/>
                  </a:ext>
                </a:extLst>
              </p:cNvPr>
              <p:cNvSpPr txBox="1">
                <a:spLocks noRot="1" noChangeAspect="1" noMove="1" noResize="1" noEditPoints="1" noAdjustHandles="1" noChangeArrowheads="1" noChangeShapeType="1" noTextEdit="1"/>
              </p:cNvSpPr>
              <p:nvPr/>
            </p:nvSpPr>
            <p:spPr>
              <a:xfrm>
                <a:off x="1137138" y="1122999"/>
                <a:ext cx="6096000" cy="923330"/>
              </a:xfrm>
              <a:prstGeom prst="rect">
                <a:avLst/>
              </a:prstGeom>
              <a:blipFill>
                <a:blip r:embed="rId4"/>
                <a:stretch>
                  <a:fillRect l="-900" t="-3289" b="-921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99F8DECC-FA6E-C558-CC10-EF594773DF36}"/>
              </a:ext>
            </a:extLst>
          </p:cNvPr>
          <p:cNvSpPr/>
          <p:nvPr/>
        </p:nvSpPr>
        <p:spPr>
          <a:xfrm>
            <a:off x="6041644" y="1980216"/>
            <a:ext cx="527304" cy="321564"/>
          </a:xfrm>
          <a:prstGeom prst="rect">
            <a:avLst/>
          </a:prstGeom>
          <a:solidFill>
            <a:srgbClr val="FF0000">
              <a:alpha val="0"/>
            </a:srgb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F47231E-8249-567E-1991-E5426F13A94F}"/>
              </a:ext>
            </a:extLst>
          </p:cNvPr>
          <p:cNvSpPr txBox="1"/>
          <p:nvPr/>
        </p:nvSpPr>
        <p:spPr>
          <a:xfrm>
            <a:off x="1137138" y="2656036"/>
            <a:ext cx="3678702" cy="646331"/>
          </a:xfrm>
          <a:prstGeom prst="rect">
            <a:avLst/>
          </a:prstGeom>
          <a:noFill/>
        </p:spPr>
        <p:txBody>
          <a:bodyPr wrap="square">
            <a:spAutoFit/>
          </a:bodyPr>
          <a:lstStyle/>
          <a:p>
            <a:pPr marL="285750" indent="-285750">
              <a:buFont typeface="Arial" panose="020B0604020202020204" pitchFamily="34" charset="0"/>
              <a:buChar char="•"/>
            </a:pPr>
            <a:r>
              <a:rPr lang="en-US" dirty="0"/>
              <a:t>statistical significance in Model 1 </a:t>
            </a:r>
          </a:p>
          <a:p>
            <a:pPr marL="285750" indent="-285750">
              <a:buFont typeface="Arial" panose="020B0604020202020204" pitchFamily="34" charset="0"/>
              <a:buChar char="•"/>
            </a:pPr>
            <a:r>
              <a:rPr lang="en-US" dirty="0"/>
              <a:t>interaction terms insignificant</a:t>
            </a:r>
          </a:p>
        </p:txBody>
      </p:sp>
      <p:sp>
        <p:nvSpPr>
          <p:cNvPr id="15" name="TextBox 14">
            <a:extLst>
              <a:ext uri="{FF2B5EF4-FFF2-40B4-BE49-F238E27FC236}">
                <a16:creationId xmlns:a16="http://schemas.microsoft.com/office/drawing/2014/main" id="{656528B5-3192-C889-E176-FF856000CF7F}"/>
              </a:ext>
            </a:extLst>
          </p:cNvPr>
          <p:cNvSpPr txBox="1"/>
          <p:nvPr/>
        </p:nvSpPr>
        <p:spPr>
          <a:xfrm>
            <a:off x="1137138" y="2335546"/>
            <a:ext cx="6096000" cy="369332"/>
          </a:xfrm>
          <a:prstGeom prst="rect">
            <a:avLst/>
          </a:prstGeom>
          <a:noFill/>
        </p:spPr>
        <p:txBody>
          <a:bodyPr wrap="square">
            <a:spAutoFit/>
          </a:bodyPr>
          <a:lstStyle/>
          <a:p>
            <a:r>
              <a:rPr lang="en-US" dirty="0"/>
              <a:t>M1-4</a:t>
            </a:r>
          </a:p>
        </p:txBody>
      </p:sp>
    </p:spTree>
    <p:extLst>
      <p:ext uri="{BB962C8B-B14F-4D97-AF65-F5344CB8AC3E}">
        <p14:creationId xmlns:p14="http://schemas.microsoft.com/office/powerpoint/2010/main" val="1826975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DB4A3D-1656-4109-8718-4BAEC74F4A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B4F56BAA-E4C7-5C08-6CE3-FE273B0BC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AA15BF47-4C1B-BBD9-3022-DE626BBE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3" name="Picture 2">
            <a:extLst>
              <a:ext uri="{FF2B5EF4-FFF2-40B4-BE49-F238E27FC236}">
                <a16:creationId xmlns:a16="http://schemas.microsoft.com/office/drawing/2014/main" id="{6CF278CD-B68D-EC1C-CE4F-21DC76177525}"/>
              </a:ext>
            </a:extLst>
          </p:cNvPr>
          <p:cNvPicPr>
            <a:picLocks noChangeAspect="1"/>
          </p:cNvPicPr>
          <p:nvPr/>
        </p:nvPicPr>
        <p:blipFill>
          <a:blip r:embed="rId3"/>
          <a:stretch>
            <a:fillRect/>
          </a:stretch>
        </p:blipFill>
        <p:spPr>
          <a:xfrm>
            <a:off x="4743156" y="988575"/>
            <a:ext cx="7213861" cy="5364335"/>
          </a:xfrm>
          <a:prstGeom prst="rect">
            <a:avLst/>
          </a:prstGeom>
        </p:spPr>
      </p:pic>
      <p:sp>
        <p:nvSpPr>
          <p:cNvPr id="8" name="TextBox 7">
            <a:extLst>
              <a:ext uri="{FF2B5EF4-FFF2-40B4-BE49-F238E27FC236}">
                <a16:creationId xmlns:a16="http://schemas.microsoft.com/office/drawing/2014/main" id="{98B53197-1CE8-6440-FD6B-338E1F00AF67}"/>
              </a:ext>
            </a:extLst>
          </p:cNvPr>
          <p:cNvSpPr txBox="1"/>
          <p:nvPr/>
        </p:nvSpPr>
        <p:spPr>
          <a:xfrm>
            <a:off x="1137138" y="370666"/>
            <a:ext cx="6096000" cy="369332"/>
          </a:xfrm>
          <a:prstGeom prst="rect">
            <a:avLst/>
          </a:prstGeom>
          <a:noFill/>
        </p:spPr>
        <p:txBody>
          <a:bodyPr wrap="square">
            <a:spAutoFit/>
          </a:bodyPr>
          <a:lstStyle/>
          <a:p>
            <a:r>
              <a:rPr lang="en-US" b="1" dirty="0"/>
              <a:t>The influence of polycentric development on the UHI effect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7245CA-F6B0-19AF-3ED8-28E1A7F17C7D}"/>
                  </a:ext>
                </a:extLst>
              </p:cNvPr>
              <p:cNvSpPr txBox="1"/>
              <p:nvPr/>
            </p:nvSpPr>
            <p:spPr>
              <a:xfrm>
                <a:off x="1137138" y="1122999"/>
                <a:ext cx="6096000" cy="923330"/>
              </a:xfrm>
              <a:prstGeom prst="rect">
                <a:avLst/>
              </a:prstGeom>
              <a:noFill/>
            </p:spPr>
            <p:txBody>
              <a:bodyPr wrap="square">
                <a:spAutoFit/>
              </a:bodyPr>
              <a:lstStyle/>
              <a:p>
                <a:r>
                  <a:rPr lang="en-US" dirty="0"/>
                  <a:t>Two definitions of the UHI effect</a:t>
                </a:r>
              </a:p>
              <a:p>
                <a:pPr marL="285750" indent="-285750">
                  <a:buFont typeface="Arial" panose="020B0604020202020204" pitchFamily="34" charset="0"/>
                  <a:buChar char="•"/>
                </a:pPr>
                <a:r>
                  <a:rPr lang="en-US" dirty="0"/>
                  <a:t>M1-4: </a:t>
                </a:r>
                <a:r>
                  <a:rPr lang="el-GR" dirty="0"/>
                  <a:t>Δ𝑇</a:t>
                </a:r>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𝑒𝑥𝑡𝑒𝑛𝑡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𝑟𝑢𝑟𝑎𝑙</m:t>
                        </m:r>
                      </m:sub>
                    </m:sSub>
                  </m:oMath>
                </a14:m>
                <a:endParaRPr lang="en-US" dirty="0"/>
              </a:p>
              <a:p>
                <a:pPr marL="285750" indent="-285750">
                  <a:buFont typeface="Arial" panose="020B0604020202020204" pitchFamily="34" charset="0"/>
                  <a:buChar char="•"/>
                </a:pPr>
                <a:r>
                  <a:rPr lang="en-US" dirty="0"/>
                  <a:t>M5-8: </a:t>
                </a:r>
                <a:r>
                  <a:rPr lang="el-GR" dirty="0"/>
                  <a:t>Δ𝑇</a:t>
                </a:r>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𝑐𝑜𝑟𝑒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𝑟𝑢𝑟𝑎𝑙</m:t>
                        </m:r>
                      </m:sub>
                    </m:sSub>
                  </m:oMath>
                </a14:m>
                <a:endParaRPr lang="en-US" dirty="0"/>
              </a:p>
            </p:txBody>
          </p:sp>
        </mc:Choice>
        <mc:Fallback xmlns="">
          <p:sp>
            <p:nvSpPr>
              <p:cNvPr id="10" name="TextBox 9">
                <a:extLst>
                  <a:ext uri="{FF2B5EF4-FFF2-40B4-BE49-F238E27FC236}">
                    <a16:creationId xmlns:a16="http://schemas.microsoft.com/office/drawing/2014/main" id="{037245CA-F6B0-19AF-3ED8-28E1A7F17C7D}"/>
                  </a:ext>
                </a:extLst>
              </p:cNvPr>
              <p:cNvSpPr txBox="1">
                <a:spLocks noRot="1" noChangeAspect="1" noMove="1" noResize="1" noEditPoints="1" noAdjustHandles="1" noChangeArrowheads="1" noChangeShapeType="1" noTextEdit="1"/>
              </p:cNvSpPr>
              <p:nvPr/>
            </p:nvSpPr>
            <p:spPr>
              <a:xfrm>
                <a:off x="1137138" y="1122999"/>
                <a:ext cx="6096000" cy="923330"/>
              </a:xfrm>
              <a:prstGeom prst="rect">
                <a:avLst/>
              </a:prstGeom>
              <a:blipFill>
                <a:blip r:embed="rId4"/>
                <a:stretch>
                  <a:fillRect l="-900" t="-3289" b="-921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DF47231E-8249-567E-1991-E5426F13A94F}"/>
              </a:ext>
            </a:extLst>
          </p:cNvPr>
          <p:cNvSpPr txBox="1"/>
          <p:nvPr/>
        </p:nvSpPr>
        <p:spPr>
          <a:xfrm>
            <a:off x="1137138" y="2656036"/>
            <a:ext cx="3678702" cy="646331"/>
          </a:xfrm>
          <a:prstGeom prst="rect">
            <a:avLst/>
          </a:prstGeom>
          <a:noFill/>
        </p:spPr>
        <p:txBody>
          <a:bodyPr wrap="square">
            <a:spAutoFit/>
          </a:bodyPr>
          <a:lstStyle/>
          <a:p>
            <a:pPr marL="285750" indent="-285750">
              <a:buFont typeface="Arial" panose="020B0604020202020204" pitchFamily="34" charset="0"/>
              <a:buChar char="•"/>
            </a:pPr>
            <a:r>
              <a:rPr lang="en-US" dirty="0"/>
              <a:t>statistical significance in Model 1 </a:t>
            </a:r>
          </a:p>
          <a:p>
            <a:pPr marL="285750" indent="-285750">
              <a:buFont typeface="Arial" panose="020B0604020202020204" pitchFamily="34" charset="0"/>
              <a:buChar char="•"/>
            </a:pPr>
            <a:r>
              <a:rPr lang="en-US" dirty="0"/>
              <a:t>interaction terms insignificant</a:t>
            </a:r>
          </a:p>
        </p:txBody>
      </p:sp>
      <p:sp>
        <p:nvSpPr>
          <p:cNvPr id="15" name="TextBox 14">
            <a:extLst>
              <a:ext uri="{FF2B5EF4-FFF2-40B4-BE49-F238E27FC236}">
                <a16:creationId xmlns:a16="http://schemas.microsoft.com/office/drawing/2014/main" id="{656528B5-3192-C889-E176-FF856000CF7F}"/>
              </a:ext>
            </a:extLst>
          </p:cNvPr>
          <p:cNvSpPr txBox="1"/>
          <p:nvPr/>
        </p:nvSpPr>
        <p:spPr>
          <a:xfrm>
            <a:off x="1137138" y="2335546"/>
            <a:ext cx="6096000" cy="369332"/>
          </a:xfrm>
          <a:prstGeom prst="rect">
            <a:avLst/>
          </a:prstGeom>
          <a:noFill/>
        </p:spPr>
        <p:txBody>
          <a:bodyPr wrap="square">
            <a:spAutoFit/>
          </a:bodyPr>
          <a:lstStyle/>
          <a:p>
            <a:r>
              <a:rPr lang="en-US" dirty="0"/>
              <a:t>M1-4</a:t>
            </a:r>
          </a:p>
        </p:txBody>
      </p:sp>
      <p:sp>
        <p:nvSpPr>
          <p:cNvPr id="7" name="TextBox 6">
            <a:extLst>
              <a:ext uri="{FF2B5EF4-FFF2-40B4-BE49-F238E27FC236}">
                <a16:creationId xmlns:a16="http://schemas.microsoft.com/office/drawing/2014/main" id="{1F2C40F1-81C5-22EF-8884-DF7ACE4AB6E9}"/>
              </a:ext>
            </a:extLst>
          </p:cNvPr>
          <p:cNvSpPr txBox="1"/>
          <p:nvPr/>
        </p:nvSpPr>
        <p:spPr>
          <a:xfrm>
            <a:off x="1137138" y="3559397"/>
            <a:ext cx="3455182" cy="1754326"/>
          </a:xfrm>
          <a:prstGeom prst="rect">
            <a:avLst/>
          </a:prstGeom>
          <a:noFill/>
        </p:spPr>
        <p:txBody>
          <a:bodyPr wrap="square">
            <a:spAutoFit/>
          </a:bodyPr>
          <a:lstStyle/>
          <a:p>
            <a:r>
              <a:rPr lang="en-US" dirty="0"/>
              <a:t>M5-8</a:t>
            </a:r>
          </a:p>
          <a:p>
            <a:pPr marL="285750" indent="-285750">
              <a:buFont typeface="Arial" panose="020B0604020202020204" pitchFamily="34" charset="0"/>
              <a:buChar char="•"/>
            </a:pPr>
            <a:r>
              <a:rPr lang="en-US" dirty="0"/>
              <a:t>M5, M6: significant</a:t>
            </a:r>
          </a:p>
          <a:p>
            <a:pPr marL="285750" indent="-285750">
              <a:buFont typeface="Arial" panose="020B0604020202020204" pitchFamily="34" charset="0"/>
              <a:buChar char="•"/>
            </a:pPr>
            <a:r>
              <a:rPr lang="zh-CN" altLang="en-US" sz="1800" b="1" dirty="0"/>
              <a:t>↓ </a:t>
            </a:r>
            <a:r>
              <a:rPr lang="en-US" altLang="zh-CN" sz="1800" b="1" dirty="0"/>
              <a:t>UHI </a:t>
            </a:r>
            <a:r>
              <a:rPr lang="en-US" dirty="0"/>
              <a:t>within the urban core(s) rather than the extended large core area.</a:t>
            </a:r>
          </a:p>
          <a:p>
            <a:pPr marL="285750" indent="-285750">
              <a:buFont typeface="Arial" panose="020B0604020202020204" pitchFamily="34" charset="0"/>
              <a:buChar char="•"/>
            </a:pPr>
            <a:endParaRPr lang="en-US" dirty="0"/>
          </a:p>
        </p:txBody>
      </p:sp>
      <p:sp>
        <p:nvSpPr>
          <p:cNvPr id="9" name="Rectangle 8">
            <a:extLst>
              <a:ext uri="{FF2B5EF4-FFF2-40B4-BE49-F238E27FC236}">
                <a16:creationId xmlns:a16="http://schemas.microsoft.com/office/drawing/2014/main" id="{D7CE4F09-428C-F886-A144-3D933159DF31}"/>
              </a:ext>
            </a:extLst>
          </p:cNvPr>
          <p:cNvSpPr/>
          <p:nvPr/>
        </p:nvSpPr>
        <p:spPr>
          <a:xfrm>
            <a:off x="9128760" y="1966214"/>
            <a:ext cx="579628" cy="369332"/>
          </a:xfrm>
          <a:prstGeom prst="rect">
            <a:avLst/>
          </a:prstGeom>
          <a:solidFill>
            <a:srgbClr val="FF0000">
              <a:alpha val="0"/>
            </a:srgb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F82ECA-163B-A626-45B1-1245E2D78E9E}"/>
              </a:ext>
            </a:extLst>
          </p:cNvPr>
          <p:cNvSpPr/>
          <p:nvPr/>
        </p:nvSpPr>
        <p:spPr>
          <a:xfrm>
            <a:off x="10632440" y="1966214"/>
            <a:ext cx="579628" cy="369332"/>
          </a:xfrm>
          <a:prstGeom prst="rect">
            <a:avLst/>
          </a:prstGeom>
          <a:solidFill>
            <a:srgbClr val="FF0000">
              <a:alpha val="0"/>
            </a:srgb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8013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DB4A3D-1656-4109-8718-4BAEC74F4A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B4F56BAA-E4C7-5C08-6CE3-FE273B0BC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AA15BF47-4C1B-BBD9-3022-DE626BBE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3" name="Picture 2">
            <a:extLst>
              <a:ext uri="{FF2B5EF4-FFF2-40B4-BE49-F238E27FC236}">
                <a16:creationId xmlns:a16="http://schemas.microsoft.com/office/drawing/2014/main" id="{6CF278CD-B68D-EC1C-CE4F-21DC76177525}"/>
              </a:ext>
            </a:extLst>
          </p:cNvPr>
          <p:cNvPicPr>
            <a:picLocks noChangeAspect="1"/>
          </p:cNvPicPr>
          <p:nvPr/>
        </p:nvPicPr>
        <p:blipFill>
          <a:blip r:embed="rId3"/>
          <a:stretch>
            <a:fillRect/>
          </a:stretch>
        </p:blipFill>
        <p:spPr>
          <a:xfrm>
            <a:off x="4743156" y="988575"/>
            <a:ext cx="7213861" cy="5364335"/>
          </a:xfrm>
          <a:prstGeom prst="rect">
            <a:avLst/>
          </a:prstGeom>
        </p:spPr>
      </p:pic>
      <p:sp>
        <p:nvSpPr>
          <p:cNvPr id="8" name="TextBox 7">
            <a:extLst>
              <a:ext uri="{FF2B5EF4-FFF2-40B4-BE49-F238E27FC236}">
                <a16:creationId xmlns:a16="http://schemas.microsoft.com/office/drawing/2014/main" id="{98B53197-1CE8-6440-FD6B-338E1F00AF67}"/>
              </a:ext>
            </a:extLst>
          </p:cNvPr>
          <p:cNvSpPr txBox="1"/>
          <p:nvPr/>
        </p:nvSpPr>
        <p:spPr>
          <a:xfrm>
            <a:off x="1137138" y="370666"/>
            <a:ext cx="6096000" cy="369332"/>
          </a:xfrm>
          <a:prstGeom prst="rect">
            <a:avLst/>
          </a:prstGeom>
          <a:noFill/>
        </p:spPr>
        <p:txBody>
          <a:bodyPr wrap="square">
            <a:spAutoFit/>
          </a:bodyPr>
          <a:lstStyle/>
          <a:p>
            <a:r>
              <a:rPr lang="en-US" b="1" dirty="0"/>
              <a:t>The influence of polycentric development on the UHI effect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7245CA-F6B0-19AF-3ED8-28E1A7F17C7D}"/>
                  </a:ext>
                </a:extLst>
              </p:cNvPr>
              <p:cNvSpPr txBox="1"/>
              <p:nvPr/>
            </p:nvSpPr>
            <p:spPr>
              <a:xfrm>
                <a:off x="1137138" y="1122999"/>
                <a:ext cx="6096000" cy="923330"/>
              </a:xfrm>
              <a:prstGeom prst="rect">
                <a:avLst/>
              </a:prstGeom>
              <a:noFill/>
            </p:spPr>
            <p:txBody>
              <a:bodyPr wrap="square">
                <a:spAutoFit/>
              </a:bodyPr>
              <a:lstStyle/>
              <a:p>
                <a:r>
                  <a:rPr lang="en-US" dirty="0"/>
                  <a:t>Two definitions of the UHI effect</a:t>
                </a:r>
              </a:p>
              <a:p>
                <a:pPr marL="285750" indent="-285750">
                  <a:buFont typeface="Arial" panose="020B0604020202020204" pitchFamily="34" charset="0"/>
                  <a:buChar char="•"/>
                </a:pPr>
                <a:r>
                  <a:rPr lang="en-US" dirty="0"/>
                  <a:t>M1-4: </a:t>
                </a:r>
                <a:r>
                  <a:rPr lang="el-GR" dirty="0"/>
                  <a:t>Δ𝑇</a:t>
                </a:r>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𝑒𝑥𝑡𝑒𝑛𝑡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𝑟𝑢𝑟𝑎𝑙</m:t>
                        </m:r>
                      </m:sub>
                    </m:sSub>
                  </m:oMath>
                </a14:m>
                <a:endParaRPr lang="en-US" dirty="0"/>
              </a:p>
              <a:p>
                <a:pPr marL="285750" indent="-285750">
                  <a:buFont typeface="Arial" panose="020B0604020202020204" pitchFamily="34" charset="0"/>
                  <a:buChar char="•"/>
                </a:pPr>
                <a:r>
                  <a:rPr lang="en-US" dirty="0"/>
                  <a:t>M5-8: </a:t>
                </a:r>
                <a:r>
                  <a:rPr lang="el-GR" dirty="0"/>
                  <a:t>Δ𝑇</a:t>
                </a:r>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𝑐𝑜𝑟𝑒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𝑟𝑢𝑟𝑎𝑙</m:t>
                        </m:r>
                      </m:sub>
                    </m:sSub>
                  </m:oMath>
                </a14:m>
                <a:endParaRPr lang="en-US" dirty="0"/>
              </a:p>
            </p:txBody>
          </p:sp>
        </mc:Choice>
        <mc:Fallback xmlns="">
          <p:sp>
            <p:nvSpPr>
              <p:cNvPr id="10" name="TextBox 9">
                <a:extLst>
                  <a:ext uri="{FF2B5EF4-FFF2-40B4-BE49-F238E27FC236}">
                    <a16:creationId xmlns:a16="http://schemas.microsoft.com/office/drawing/2014/main" id="{037245CA-F6B0-19AF-3ED8-28E1A7F17C7D}"/>
                  </a:ext>
                </a:extLst>
              </p:cNvPr>
              <p:cNvSpPr txBox="1">
                <a:spLocks noRot="1" noChangeAspect="1" noMove="1" noResize="1" noEditPoints="1" noAdjustHandles="1" noChangeArrowheads="1" noChangeShapeType="1" noTextEdit="1"/>
              </p:cNvSpPr>
              <p:nvPr/>
            </p:nvSpPr>
            <p:spPr>
              <a:xfrm>
                <a:off x="1137138" y="1122999"/>
                <a:ext cx="6096000" cy="923330"/>
              </a:xfrm>
              <a:prstGeom prst="rect">
                <a:avLst/>
              </a:prstGeom>
              <a:blipFill>
                <a:blip r:embed="rId4"/>
                <a:stretch>
                  <a:fillRect l="-900" t="-3289" b="-921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DF47231E-8249-567E-1991-E5426F13A94F}"/>
              </a:ext>
            </a:extLst>
          </p:cNvPr>
          <p:cNvSpPr txBox="1"/>
          <p:nvPr/>
        </p:nvSpPr>
        <p:spPr>
          <a:xfrm>
            <a:off x="1137138" y="2656036"/>
            <a:ext cx="3678702" cy="646331"/>
          </a:xfrm>
          <a:prstGeom prst="rect">
            <a:avLst/>
          </a:prstGeom>
          <a:noFill/>
        </p:spPr>
        <p:txBody>
          <a:bodyPr wrap="square">
            <a:spAutoFit/>
          </a:bodyPr>
          <a:lstStyle/>
          <a:p>
            <a:pPr marL="285750" indent="-285750">
              <a:buFont typeface="Arial" panose="020B0604020202020204" pitchFamily="34" charset="0"/>
              <a:buChar char="•"/>
            </a:pPr>
            <a:r>
              <a:rPr lang="en-US" dirty="0"/>
              <a:t>statistical significance in Model 1 </a:t>
            </a:r>
          </a:p>
          <a:p>
            <a:pPr marL="285750" indent="-285750">
              <a:buFont typeface="Arial" panose="020B0604020202020204" pitchFamily="34" charset="0"/>
              <a:buChar char="•"/>
            </a:pPr>
            <a:r>
              <a:rPr lang="en-US" dirty="0"/>
              <a:t>interaction terms insignificant</a:t>
            </a:r>
          </a:p>
        </p:txBody>
      </p:sp>
      <p:sp>
        <p:nvSpPr>
          <p:cNvPr id="15" name="TextBox 14">
            <a:extLst>
              <a:ext uri="{FF2B5EF4-FFF2-40B4-BE49-F238E27FC236}">
                <a16:creationId xmlns:a16="http://schemas.microsoft.com/office/drawing/2014/main" id="{656528B5-3192-C889-E176-FF856000CF7F}"/>
              </a:ext>
            </a:extLst>
          </p:cNvPr>
          <p:cNvSpPr txBox="1"/>
          <p:nvPr/>
        </p:nvSpPr>
        <p:spPr>
          <a:xfrm>
            <a:off x="1137138" y="2335546"/>
            <a:ext cx="6096000" cy="369332"/>
          </a:xfrm>
          <a:prstGeom prst="rect">
            <a:avLst/>
          </a:prstGeom>
          <a:noFill/>
        </p:spPr>
        <p:txBody>
          <a:bodyPr wrap="square">
            <a:spAutoFit/>
          </a:bodyPr>
          <a:lstStyle/>
          <a:p>
            <a:r>
              <a:rPr lang="en-US" dirty="0"/>
              <a:t>M1-4</a:t>
            </a:r>
          </a:p>
        </p:txBody>
      </p:sp>
      <p:sp>
        <p:nvSpPr>
          <p:cNvPr id="7" name="TextBox 6">
            <a:extLst>
              <a:ext uri="{FF2B5EF4-FFF2-40B4-BE49-F238E27FC236}">
                <a16:creationId xmlns:a16="http://schemas.microsoft.com/office/drawing/2014/main" id="{1F2C40F1-81C5-22EF-8884-DF7ACE4AB6E9}"/>
              </a:ext>
            </a:extLst>
          </p:cNvPr>
          <p:cNvSpPr txBox="1"/>
          <p:nvPr/>
        </p:nvSpPr>
        <p:spPr>
          <a:xfrm>
            <a:off x="1137138" y="3559397"/>
            <a:ext cx="3455182" cy="2862322"/>
          </a:xfrm>
          <a:prstGeom prst="rect">
            <a:avLst/>
          </a:prstGeom>
          <a:noFill/>
        </p:spPr>
        <p:txBody>
          <a:bodyPr wrap="square">
            <a:spAutoFit/>
          </a:bodyPr>
          <a:lstStyle/>
          <a:p>
            <a:r>
              <a:rPr lang="en-US" dirty="0"/>
              <a:t>M5-8</a:t>
            </a:r>
          </a:p>
          <a:p>
            <a:pPr marL="285750" indent="-285750">
              <a:buFont typeface="Arial" panose="020B0604020202020204" pitchFamily="34" charset="0"/>
              <a:buChar char="•"/>
            </a:pPr>
            <a:r>
              <a:rPr lang="en-US" dirty="0"/>
              <a:t>M5, M6: significant</a:t>
            </a:r>
          </a:p>
          <a:p>
            <a:pPr marL="285750" indent="-285750">
              <a:buFont typeface="Arial" panose="020B0604020202020204" pitchFamily="34" charset="0"/>
              <a:buChar char="•"/>
            </a:pPr>
            <a:r>
              <a:rPr lang="zh-CN" altLang="en-US" sz="1800" b="1" dirty="0"/>
              <a:t>↓ </a:t>
            </a:r>
            <a:r>
              <a:rPr lang="en-US" altLang="zh-CN" sz="1800" b="1" dirty="0"/>
              <a:t>UHI </a:t>
            </a:r>
            <a:r>
              <a:rPr lang="en-US" dirty="0"/>
              <a:t>within the urban core(s) rather than the extended large core area.</a:t>
            </a:r>
          </a:p>
          <a:p>
            <a:pPr marL="285750" indent="-285750">
              <a:buFont typeface="Arial" panose="020B0604020202020204" pitchFamily="34" charset="0"/>
              <a:buChar char="•"/>
            </a:pPr>
            <a:r>
              <a:rPr lang="en-US" dirty="0"/>
              <a:t>M7: interaction term significant</a:t>
            </a:r>
          </a:p>
          <a:p>
            <a:pPr marL="285750" indent="-285750">
              <a:buFont typeface="Arial" panose="020B0604020202020204" pitchFamily="34" charset="0"/>
              <a:buChar char="•"/>
            </a:pPr>
            <a:r>
              <a:rPr lang="en-US" dirty="0"/>
              <a:t>Polycentricism is more effective in mitigating UHI effect of larger regions</a:t>
            </a:r>
          </a:p>
          <a:p>
            <a:pPr marL="285750" indent="-285750">
              <a:buFont typeface="Arial" panose="020B0604020202020204" pitchFamily="34" charset="0"/>
              <a:buChar char="•"/>
            </a:pPr>
            <a:endParaRPr lang="en-US" dirty="0"/>
          </a:p>
        </p:txBody>
      </p:sp>
      <p:sp>
        <p:nvSpPr>
          <p:cNvPr id="12" name="Rectangle 11">
            <a:extLst>
              <a:ext uri="{FF2B5EF4-FFF2-40B4-BE49-F238E27FC236}">
                <a16:creationId xmlns:a16="http://schemas.microsoft.com/office/drawing/2014/main" id="{BDF82ECA-163B-A626-45B1-1245E2D78E9E}"/>
              </a:ext>
            </a:extLst>
          </p:cNvPr>
          <p:cNvSpPr/>
          <p:nvPr/>
        </p:nvSpPr>
        <p:spPr>
          <a:xfrm>
            <a:off x="9921240" y="2608615"/>
            <a:ext cx="579628" cy="369332"/>
          </a:xfrm>
          <a:prstGeom prst="rect">
            <a:avLst/>
          </a:prstGeom>
          <a:solidFill>
            <a:srgbClr val="FF0000">
              <a:alpha val="0"/>
            </a:srgb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775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BCDBA450-3CF3-7E0F-E9DC-C7BBA541616F}"/>
              </a:ext>
            </a:extLst>
          </p:cNvPr>
          <p:cNvSpPr txBox="1"/>
          <p:nvPr/>
        </p:nvSpPr>
        <p:spPr>
          <a:xfrm>
            <a:off x="-15936" y="429973"/>
            <a:ext cx="7478587" cy="523220"/>
          </a:xfrm>
          <a:prstGeom prst="rect">
            <a:avLst/>
          </a:prstGeom>
          <a:noFill/>
        </p:spPr>
        <p:txBody>
          <a:bodyPr wrap="square">
            <a:spAutoFit/>
          </a:bodyPr>
          <a:lstStyle/>
          <a:p>
            <a:pPr algn="ctr"/>
            <a:r>
              <a:rPr lang="en-US" altLang="zh-CN" sz="2800" b="1" dirty="0"/>
              <a:t>L</a:t>
            </a:r>
            <a:r>
              <a:rPr lang="en-US" altLang="zh-CN" sz="2800" b="1" dirty="0">
                <a:solidFill>
                  <a:schemeClr val="tx1"/>
                </a:solidFill>
              </a:rPr>
              <a:t>and </a:t>
            </a:r>
            <a:r>
              <a:rPr lang="en-US" sz="2800" b="1" dirty="0">
                <a:solidFill>
                  <a:srgbClr val="212121"/>
                </a:solidFill>
                <a:latin typeface="Roboto" panose="02000000000000000000" pitchFamily="2" charset="0"/>
              </a:rPr>
              <a:t>surface temperature (LST)</a:t>
            </a:r>
            <a:r>
              <a:rPr lang="en-US" altLang="zh-CN" sz="2800" b="1" dirty="0">
                <a:solidFill>
                  <a:schemeClr val="tx1"/>
                </a:solidFill>
              </a:rPr>
              <a:t> </a:t>
            </a:r>
            <a:r>
              <a:rPr lang="en-US" sz="2800" b="1" dirty="0"/>
              <a:t> </a:t>
            </a:r>
          </a:p>
        </p:txBody>
      </p:sp>
      <p:pic>
        <p:nvPicPr>
          <p:cNvPr id="140" name="Picture 139">
            <a:extLst>
              <a:ext uri="{FF2B5EF4-FFF2-40B4-BE49-F238E27FC236}">
                <a16:creationId xmlns:a16="http://schemas.microsoft.com/office/drawing/2014/main" id="{2AAF7D85-5001-3A00-42C0-D8471FD1CF3E}"/>
              </a:ext>
            </a:extLst>
          </p:cNvPr>
          <p:cNvPicPr>
            <a:picLocks noChangeAspect="1"/>
          </p:cNvPicPr>
          <p:nvPr/>
        </p:nvPicPr>
        <p:blipFill>
          <a:blip r:embed="rId3"/>
          <a:stretch>
            <a:fillRect/>
          </a:stretch>
        </p:blipFill>
        <p:spPr>
          <a:xfrm>
            <a:off x="3786662" y="2330360"/>
            <a:ext cx="2750121" cy="3688449"/>
          </a:xfrm>
          <a:prstGeom prst="rect">
            <a:avLst/>
          </a:prstGeom>
        </p:spPr>
      </p:pic>
      <p:pic>
        <p:nvPicPr>
          <p:cNvPr id="141" name="Picture 140">
            <a:extLst>
              <a:ext uri="{FF2B5EF4-FFF2-40B4-BE49-F238E27FC236}">
                <a16:creationId xmlns:a16="http://schemas.microsoft.com/office/drawing/2014/main" id="{88001C06-4BA8-97E6-969D-609957E4E32F}"/>
              </a:ext>
            </a:extLst>
          </p:cNvPr>
          <p:cNvPicPr>
            <a:picLocks noChangeAspect="1"/>
          </p:cNvPicPr>
          <p:nvPr/>
        </p:nvPicPr>
        <p:blipFill>
          <a:blip r:embed="rId4"/>
          <a:stretch>
            <a:fillRect/>
          </a:stretch>
        </p:blipFill>
        <p:spPr>
          <a:xfrm>
            <a:off x="983570" y="2337836"/>
            <a:ext cx="2757678" cy="3688448"/>
          </a:xfrm>
          <a:prstGeom prst="rect">
            <a:avLst/>
          </a:prstGeom>
        </p:spPr>
      </p:pic>
      <p:pic>
        <p:nvPicPr>
          <p:cNvPr id="142" name="Picture 141">
            <a:extLst>
              <a:ext uri="{FF2B5EF4-FFF2-40B4-BE49-F238E27FC236}">
                <a16:creationId xmlns:a16="http://schemas.microsoft.com/office/drawing/2014/main" id="{B6B7E8C0-08F6-48DE-3145-7DF498D2C1D5}"/>
              </a:ext>
            </a:extLst>
          </p:cNvPr>
          <p:cNvPicPr>
            <a:picLocks noChangeAspect="1"/>
          </p:cNvPicPr>
          <p:nvPr/>
        </p:nvPicPr>
        <p:blipFill>
          <a:blip r:embed="rId5"/>
          <a:stretch>
            <a:fillRect/>
          </a:stretch>
        </p:blipFill>
        <p:spPr>
          <a:xfrm>
            <a:off x="6743622" y="2270722"/>
            <a:ext cx="4836201" cy="3367261"/>
          </a:xfrm>
          <a:prstGeom prst="rect">
            <a:avLst/>
          </a:prstGeom>
        </p:spPr>
      </p:pic>
      <p:sp>
        <p:nvSpPr>
          <p:cNvPr id="143" name="TextBox 142">
            <a:extLst>
              <a:ext uri="{FF2B5EF4-FFF2-40B4-BE49-F238E27FC236}">
                <a16:creationId xmlns:a16="http://schemas.microsoft.com/office/drawing/2014/main" id="{B407AC0C-A392-FE20-3087-2099185D319E}"/>
              </a:ext>
            </a:extLst>
          </p:cNvPr>
          <p:cNvSpPr txBox="1"/>
          <p:nvPr/>
        </p:nvSpPr>
        <p:spPr>
          <a:xfrm>
            <a:off x="1681349" y="2009229"/>
            <a:ext cx="6096000" cy="338554"/>
          </a:xfrm>
          <a:prstGeom prst="rect">
            <a:avLst/>
          </a:prstGeom>
          <a:noFill/>
        </p:spPr>
        <p:txBody>
          <a:bodyPr wrap="square">
            <a:spAutoFit/>
          </a:bodyPr>
          <a:lstStyle/>
          <a:p>
            <a:r>
              <a:rPr lang="en-US" sz="1600" b="1" dirty="0">
                <a:solidFill>
                  <a:srgbClr val="212121"/>
                </a:solidFill>
                <a:latin typeface="Roboto" panose="02000000000000000000" pitchFamily="2" charset="0"/>
              </a:rPr>
              <a:t>LST </a:t>
            </a:r>
            <a:r>
              <a:rPr lang="en-US" sz="1600" b="1" dirty="0"/>
              <a:t>Day - 1:30 PM</a:t>
            </a:r>
          </a:p>
        </p:txBody>
      </p:sp>
      <p:sp>
        <p:nvSpPr>
          <p:cNvPr id="144" name="TextBox 143">
            <a:extLst>
              <a:ext uri="{FF2B5EF4-FFF2-40B4-BE49-F238E27FC236}">
                <a16:creationId xmlns:a16="http://schemas.microsoft.com/office/drawing/2014/main" id="{79A359D6-247C-8B10-A67D-DA3B8C2DA370}"/>
              </a:ext>
            </a:extLst>
          </p:cNvPr>
          <p:cNvSpPr txBox="1"/>
          <p:nvPr/>
        </p:nvSpPr>
        <p:spPr>
          <a:xfrm>
            <a:off x="4414651" y="1995039"/>
            <a:ext cx="6096000" cy="338554"/>
          </a:xfrm>
          <a:prstGeom prst="rect">
            <a:avLst/>
          </a:prstGeom>
          <a:noFill/>
        </p:spPr>
        <p:txBody>
          <a:bodyPr wrap="square">
            <a:spAutoFit/>
          </a:bodyPr>
          <a:lstStyle/>
          <a:p>
            <a:r>
              <a:rPr lang="en-US" sz="1600" b="1" dirty="0"/>
              <a:t>LST Night - 1:30 AM</a:t>
            </a:r>
          </a:p>
        </p:txBody>
      </p:sp>
      <p:sp>
        <p:nvSpPr>
          <p:cNvPr id="3" name="TextBox 2">
            <a:extLst>
              <a:ext uri="{FF2B5EF4-FFF2-40B4-BE49-F238E27FC236}">
                <a16:creationId xmlns:a16="http://schemas.microsoft.com/office/drawing/2014/main" id="{59141423-AE88-9233-5170-83F6C123C014}"/>
              </a:ext>
            </a:extLst>
          </p:cNvPr>
          <p:cNvSpPr txBox="1"/>
          <p:nvPr/>
        </p:nvSpPr>
        <p:spPr>
          <a:xfrm>
            <a:off x="1162225" y="1156407"/>
            <a:ext cx="10749116" cy="707886"/>
          </a:xfrm>
          <a:prstGeom prst="rect">
            <a:avLst/>
          </a:prstGeom>
          <a:noFill/>
        </p:spPr>
        <p:txBody>
          <a:bodyPr wrap="square">
            <a:spAutoFit/>
          </a:bodyPr>
          <a:lstStyle/>
          <a:p>
            <a:r>
              <a:rPr lang="en-US" sz="1800" dirty="0">
                <a:solidFill>
                  <a:srgbClr val="212121"/>
                </a:solidFill>
                <a:latin typeface="Roboto" panose="02000000000000000000" pitchFamily="2" charset="0"/>
              </a:rPr>
              <a:t>Mean land surface temperature (LST) in June, July, August : </a:t>
            </a:r>
          </a:p>
          <a:p>
            <a:pPr marL="628650" lvl="1" indent="-171450">
              <a:buFont typeface="Arial" panose="020B0604020202020204" pitchFamily="34" charset="0"/>
              <a:buChar char="•"/>
            </a:pPr>
            <a:r>
              <a:rPr lang="en-US" sz="1100" dirty="0">
                <a:solidFill>
                  <a:srgbClr val="212121"/>
                </a:solidFill>
                <a:latin typeface="Roboto" panose="02000000000000000000" pitchFamily="2" charset="0"/>
              </a:rPr>
              <a:t>MYD11A2.061 </a:t>
            </a:r>
            <a:r>
              <a:rPr lang="en-US" sz="1100" b="0" i="0" dirty="0">
                <a:solidFill>
                  <a:srgbClr val="212121"/>
                </a:solidFill>
                <a:effectLst/>
                <a:latin typeface="Roboto" panose="02000000000000000000" pitchFamily="2" charset="0"/>
              </a:rPr>
              <a:t>Aqua Land Surface Temperature and Emissivity 8-Day Global 1km. </a:t>
            </a:r>
          </a:p>
          <a:p>
            <a:pPr marL="628650" lvl="1" indent="-171450">
              <a:buFont typeface="Arial" panose="020B0604020202020204" pitchFamily="34" charset="0"/>
              <a:buChar char="•"/>
            </a:pPr>
            <a:r>
              <a:rPr lang="en-US" sz="1100" b="0" i="0" dirty="0">
                <a:solidFill>
                  <a:srgbClr val="212121"/>
                </a:solidFill>
                <a:effectLst/>
                <a:latin typeface="Roboto" panose="02000000000000000000" pitchFamily="2" charset="0"/>
              </a:rPr>
              <a:t>Available at 1:30 PM (day) and 1:30AM (night)</a:t>
            </a:r>
            <a:endParaRPr lang="en-US" sz="2000" b="0" i="0" dirty="0">
              <a:solidFill>
                <a:srgbClr val="212121"/>
              </a:solidFill>
              <a:effectLst/>
              <a:latin typeface="Roboto" panose="02000000000000000000" pitchFamily="2" charset="0"/>
            </a:endParaRPr>
          </a:p>
        </p:txBody>
      </p:sp>
      <p:sp>
        <p:nvSpPr>
          <p:cNvPr id="5" name="TextBox 4">
            <a:extLst>
              <a:ext uri="{FF2B5EF4-FFF2-40B4-BE49-F238E27FC236}">
                <a16:creationId xmlns:a16="http://schemas.microsoft.com/office/drawing/2014/main" id="{62740EBB-FBEF-9687-D226-18887CF21124}"/>
              </a:ext>
            </a:extLst>
          </p:cNvPr>
          <p:cNvSpPr txBox="1"/>
          <p:nvPr/>
        </p:nvSpPr>
        <p:spPr>
          <a:xfrm>
            <a:off x="6823989" y="5678023"/>
            <a:ext cx="7192296" cy="307777"/>
          </a:xfrm>
          <a:prstGeom prst="rect">
            <a:avLst/>
          </a:prstGeom>
          <a:noFill/>
        </p:spPr>
        <p:txBody>
          <a:bodyPr wrap="square">
            <a:spAutoFit/>
          </a:bodyPr>
          <a:lstStyle/>
          <a:p>
            <a:r>
              <a:rPr lang="en-US" sz="1400" b="1" dirty="0"/>
              <a:t>Credit: </a:t>
            </a:r>
            <a:r>
              <a:rPr lang="en-US" sz="1400" b="1" dirty="0">
                <a:latin typeface="Roboto" panose="02000000000000000000" pitchFamily="2" charset="0"/>
              </a:rPr>
              <a:t>U.S. Environmental Protection Agency</a:t>
            </a:r>
          </a:p>
        </p:txBody>
      </p:sp>
      <p:grpSp>
        <p:nvGrpSpPr>
          <p:cNvPr id="6" name="Group 5">
            <a:extLst>
              <a:ext uri="{FF2B5EF4-FFF2-40B4-BE49-F238E27FC236}">
                <a16:creationId xmlns:a16="http://schemas.microsoft.com/office/drawing/2014/main" id="{335CCC8C-C9F5-15C4-DD3A-7A168B4979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 name="Freeform 6">
              <a:extLst>
                <a:ext uri="{FF2B5EF4-FFF2-40B4-BE49-F238E27FC236}">
                  <a16:creationId xmlns:a16="http://schemas.microsoft.com/office/drawing/2014/main" id="{D52BC19C-B7AD-C2AE-DD35-9ACD13CFD8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8" name="Freeform 6">
              <a:extLst>
                <a:ext uri="{FF2B5EF4-FFF2-40B4-BE49-F238E27FC236}">
                  <a16:creationId xmlns:a16="http://schemas.microsoft.com/office/drawing/2014/main" id="{23832674-C541-17A6-69D5-09F35AD33D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Tree>
    <p:extLst>
      <p:ext uri="{BB962C8B-B14F-4D97-AF65-F5344CB8AC3E}">
        <p14:creationId xmlns:p14="http://schemas.microsoft.com/office/powerpoint/2010/main" val="231577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35CCC8C-C9F5-15C4-DD3A-7A168B4979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 name="Freeform 6">
              <a:extLst>
                <a:ext uri="{FF2B5EF4-FFF2-40B4-BE49-F238E27FC236}">
                  <a16:creationId xmlns:a16="http://schemas.microsoft.com/office/drawing/2014/main" id="{D52BC19C-B7AD-C2AE-DD35-9ACD13CFD8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8" name="Freeform 6">
              <a:extLst>
                <a:ext uri="{FF2B5EF4-FFF2-40B4-BE49-F238E27FC236}">
                  <a16:creationId xmlns:a16="http://schemas.microsoft.com/office/drawing/2014/main" id="{23832674-C541-17A6-69D5-09F35AD33D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4" name="Picture 3">
            <a:extLst>
              <a:ext uri="{FF2B5EF4-FFF2-40B4-BE49-F238E27FC236}">
                <a16:creationId xmlns:a16="http://schemas.microsoft.com/office/drawing/2014/main" id="{B2380CCA-A939-C03A-3ADD-A35FC408C054}"/>
              </a:ext>
            </a:extLst>
          </p:cNvPr>
          <p:cNvPicPr>
            <a:picLocks noChangeAspect="1"/>
          </p:cNvPicPr>
          <p:nvPr/>
        </p:nvPicPr>
        <p:blipFill>
          <a:blip r:embed="rId3"/>
          <a:stretch>
            <a:fillRect/>
          </a:stretch>
        </p:blipFill>
        <p:spPr>
          <a:xfrm>
            <a:off x="1843335" y="625792"/>
            <a:ext cx="8505329" cy="5881688"/>
          </a:xfrm>
          <a:prstGeom prst="rect">
            <a:avLst/>
          </a:prstGeom>
        </p:spPr>
      </p:pic>
    </p:spTree>
    <p:extLst>
      <p:ext uri="{BB962C8B-B14F-4D97-AF65-F5344CB8AC3E}">
        <p14:creationId xmlns:p14="http://schemas.microsoft.com/office/powerpoint/2010/main" val="4050188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DB4A3D-1656-4109-8718-4BAEC74F4A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B4F56BAA-E4C7-5C08-6CE3-FE273B0BC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AA15BF47-4C1B-BBD9-3022-DE626BBE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7" name="Picture 6">
            <a:extLst>
              <a:ext uri="{FF2B5EF4-FFF2-40B4-BE49-F238E27FC236}">
                <a16:creationId xmlns:a16="http://schemas.microsoft.com/office/drawing/2014/main" id="{AEE371A0-F26E-F43D-BA18-64E79ACED531}"/>
              </a:ext>
            </a:extLst>
          </p:cNvPr>
          <p:cNvPicPr>
            <a:picLocks noChangeAspect="1"/>
          </p:cNvPicPr>
          <p:nvPr/>
        </p:nvPicPr>
        <p:blipFill>
          <a:blip r:embed="rId2"/>
          <a:stretch>
            <a:fillRect/>
          </a:stretch>
        </p:blipFill>
        <p:spPr>
          <a:xfrm>
            <a:off x="1742352" y="1337403"/>
            <a:ext cx="7848071" cy="4981375"/>
          </a:xfrm>
          <a:prstGeom prst="rect">
            <a:avLst/>
          </a:prstGeom>
        </p:spPr>
      </p:pic>
      <p:sp>
        <p:nvSpPr>
          <p:cNvPr id="10" name="TextBox 9">
            <a:extLst>
              <a:ext uri="{FF2B5EF4-FFF2-40B4-BE49-F238E27FC236}">
                <a16:creationId xmlns:a16="http://schemas.microsoft.com/office/drawing/2014/main" id="{323E3C39-950B-1455-3A15-EBC184E533C3}"/>
              </a:ext>
            </a:extLst>
          </p:cNvPr>
          <p:cNvSpPr txBox="1"/>
          <p:nvPr/>
        </p:nvSpPr>
        <p:spPr>
          <a:xfrm>
            <a:off x="1127760" y="364603"/>
            <a:ext cx="6995160" cy="461665"/>
          </a:xfrm>
          <a:prstGeom prst="rect">
            <a:avLst/>
          </a:prstGeom>
          <a:noFill/>
        </p:spPr>
        <p:txBody>
          <a:bodyPr wrap="square">
            <a:spAutoFit/>
          </a:bodyPr>
          <a:lstStyle/>
          <a:p>
            <a:r>
              <a:rPr lang="en-US" sz="2400" b="1" dirty="0"/>
              <a:t>The influence of landscape metrics on the UHI effect</a:t>
            </a:r>
          </a:p>
        </p:txBody>
      </p:sp>
    </p:spTree>
    <p:extLst>
      <p:ext uri="{BB962C8B-B14F-4D97-AF65-F5344CB8AC3E}">
        <p14:creationId xmlns:p14="http://schemas.microsoft.com/office/powerpoint/2010/main" val="4014868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35CCC8C-C9F5-15C4-DD3A-7A168B4979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 name="Freeform 6">
              <a:extLst>
                <a:ext uri="{FF2B5EF4-FFF2-40B4-BE49-F238E27FC236}">
                  <a16:creationId xmlns:a16="http://schemas.microsoft.com/office/drawing/2014/main" id="{D52BC19C-B7AD-C2AE-DD35-9ACD13CFD8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8" name="Freeform 6">
              <a:extLst>
                <a:ext uri="{FF2B5EF4-FFF2-40B4-BE49-F238E27FC236}">
                  <a16:creationId xmlns:a16="http://schemas.microsoft.com/office/drawing/2014/main" id="{23832674-C541-17A6-69D5-09F35AD33D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4" name="Picture 3">
            <a:extLst>
              <a:ext uri="{FF2B5EF4-FFF2-40B4-BE49-F238E27FC236}">
                <a16:creationId xmlns:a16="http://schemas.microsoft.com/office/drawing/2014/main" id="{D201D348-4E4E-BAC8-1440-BF9CE0C390CD}"/>
              </a:ext>
            </a:extLst>
          </p:cNvPr>
          <p:cNvPicPr>
            <a:picLocks noChangeAspect="1"/>
          </p:cNvPicPr>
          <p:nvPr/>
        </p:nvPicPr>
        <p:blipFill>
          <a:blip r:embed="rId3"/>
          <a:stretch>
            <a:fillRect/>
          </a:stretch>
        </p:blipFill>
        <p:spPr>
          <a:xfrm>
            <a:off x="2312362" y="426720"/>
            <a:ext cx="7950825" cy="6278880"/>
          </a:xfrm>
          <a:prstGeom prst="rect">
            <a:avLst/>
          </a:prstGeom>
        </p:spPr>
      </p:pic>
    </p:spTree>
    <p:extLst>
      <p:ext uri="{BB962C8B-B14F-4D97-AF65-F5344CB8AC3E}">
        <p14:creationId xmlns:p14="http://schemas.microsoft.com/office/powerpoint/2010/main" val="2074009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0FD40A6-3960-DA48-FA6A-676DE84698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D3DCBF91-35DD-BB09-3144-CEF96B5B68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D640ED8A-411C-E8B6-0751-57A8F37DF4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3" name="TextBox 2">
            <a:extLst>
              <a:ext uri="{FF2B5EF4-FFF2-40B4-BE49-F238E27FC236}">
                <a16:creationId xmlns:a16="http://schemas.microsoft.com/office/drawing/2014/main" id="{E9B818C0-40E0-3677-C8F8-702BA5FB869B}"/>
              </a:ext>
            </a:extLst>
          </p:cNvPr>
          <p:cNvSpPr txBox="1"/>
          <p:nvPr/>
        </p:nvSpPr>
        <p:spPr>
          <a:xfrm>
            <a:off x="1294628" y="1528189"/>
            <a:ext cx="10035251" cy="4213205"/>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en-US" sz="2000" dirty="0"/>
              <a:t>European planning institutions began to promote regional polycentrism in the early 2000s to compete with global cities in North America and Asia (Faludi, 2005). </a:t>
            </a:r>
          </a:p>
          <a:p>
            <a:pPr marL="285750" marR="0" indent="-285750">
              <a:lnSpc>
                <a:spcPct val="107000"/>
              </a:lnSpc>
              <a:spcBef>
                <a:spcPts val="0"/>
              </a:spcBef>
              <a:spcAft>
                <a:spcPts val="800"/>
              </a:spcAft>
              <a:buFont typeface="Arial" panose="020B0604020202020204" pitchFamily="34" charset="0"/>
              <a:buChar char="•"/>
            </a:pPr>
            <a:r>
              <a:rPr lang="en-US" sz="2000" dirty="0"/>
              <a:t>The 1999 European Spatial Development Perspective (ESDP): </a:t>
            </a:r>
          </a:p>
          <a:p>
            <a:pPr marL="742950" lvl="1" indent="-285750">
              <a:lnSpc>
                <a:spcPct val="107000"/>
              </a:lnSpc>
              <a:spcAft>
                <a:spcPts val="800"/>
              </a:spcAft>
              <a:buFont typeface="Arial" panose="020B0604020202020204" pitchFamily="34" charset="0"/>
              <a:buChar char="•"/>
            </a:pPr>
            <a:r>
              <a:rPr lang="en-US" sz="2000" dirty="0"/>
              <a:t>guidance for “sectoral policies with significant spatial impacts” </a:t>
            </a:r>
          </a:p>
          <a:p>
            <a:pPr marL="742950" lvl="1" indent="-285750">
              <a:lnSpc>
                <a:spcPct val="107000"/>
              </a:lnSpc>
              <a:spcAft>
                <a:spcPts val="800"/>
              </a:spcAft>
              <a:buFont typeface="Arial" panose="020B0604020202020204" pitchFamily="34" charset="0"/>
              <a:buChar char="•"/>
            </a:pPr>
            <a:r>
              <a:rPr lang="en-US" sz="2000" dirty="0"/>
              <a:t>linked polycentric urban forms, economic competitiveness, and deconcentrating economic growth (Commission of the European Communities, 1999: 11). </a:t>
            </a:r>
          </a:p>
          <a:p>
            <a:pPr marL="285750" marR="0" indent="-285750">
              <a:lnSpc>
                <a:spcPct val="107000"/>
              </a:lnSpc>
              <a:spcBef>
                <a:spcPts val="0"/>
              </a:spcBef>
              <a:spcAft>
                <a:spcPts val="800"/>
              </a:spcAft>
              <a:buFont typeface="Arial" panose="020B0604020202020204" pitchFamily="34" charset="0"/>
              <a:buChar char="•"/>
            </a:pPr>
            <a:r>
              <a:rPr lang="en-US" sz="2000" dirty="0"/>
              <a:t>A wave of Euro-centric research on polycentricity followed, </a:t>
            </a:r>
          </a:p>
          <a:p>
            <a:pPr marL="742950" lvl="1" indent="-285750">
              <a:lnSpc>
                <a:spcPct val="107000"/>
              </a:lnSpc>
              <a:spcAft>
                <a:spcPts val="800"/>
              </a:spcAft>
              <a:buFont typeface="Arial" panose="020B0604020202020204" pitchFamily="34" charset="0"/>
              <a:buChar char="•"/>
            </a:pPr>
            <a:r>
              <a:rPr lang="en-US" sz="2000" dirty="0"/>
              <a:t>the connection between polycentric urban form and desirable social, environmental, and economic outcomes (see, among many others, Aguilera, 2005; </a:t>
            </a:r>
            <a:r>
              <a:rPr lang="en-US" sz="2000" dirty="0" err="1"/>
              <a:t>Kloosterman</a:t>
            </a:r>
            <a:r>
              <a:rPr lang="en-US" sz="2000" dirty="0"/>
              <a:t> and </a:t>
            </a:r>
            <a:r>
              <a:rPr lang="en-US" sz="2000" dirty="0" err="1"/>
              <a:t>Lambregts</a:t>
            </a:r>
            <a:r>
              <a:rPr lang="en-US" sz="2000" dirty="0"/>
              <a:t>, 2001; </a:t>
            </a:r>
            <a:r>
              <a:rPr lang="en-US" sz="2000" dirty="0" err="1"/>
              <a:t>Lambregts</a:t>
            </a:r>
            <a:r>
              <a:rPr lang="en-US" sz="2000" dirty="0"/>
              <a:t>, 2009; </a:t>
            </a:r>
            <a:r>
              <a:rPr lang="en-US" sz="2000" dirty="0" err="1"/>
              <a:t>Meijers</a:t>
            </a:r>
            <a:r>
              <a:rPr lang="en-US" sz="2000" dirty="0"/>
              <a:t> and Sandberg, 2006; </a:t>
            </a:r>
            <a:r>
              <a:rPr lang="en-US" sz="2000" dirty="0" err="1"/>
              <a:t>Meijers</a:t>
            </a:r>
            <a:r>
              <a:rPr lang="en-US" sz="2000" dirty="0"/>
              <a:t> 2008; Hall and Pain 2006).</a:t>
            </a:r>
          </a:p>
        </p:txBody>
      </p:sp>
      <p:sp>
        <p:nvSpPr>
          <p:cNvPr id="7" name="TextBox 6">
            <a:extLst>
              <a:ext uri="{FF2B5EF4-FFF2-40B4-BE49-F238E27FC236}">
                <a16:creationId xmlns:a16="http://schemas.microsoft.com/office/drawing/2014/main" id="{158FE41B-F0EA-DA61-18F3-AEA7C2A4094A}"/>
              </a:ext>
            </a:extLst>
          </p:cNvPr>
          <p:cNvSpPr txBox="1"/>
          <p:nvPr/>
        </p:nvSpPr>
        <p:spPr>
          <a:xfrm>
            <a:off x="1157468" y="565760"/>
            <a:ext cx="8625840" cy="523220"/>
          </a:xfrm>
          <a:prstGeom prst="rect">
            <a:avLst/>
          </a:prstGeom>
          <a:noFill/>
        </p:spPr>
        <p:txBody>
          <a:bodyPr wrap="square">
            <a:spAutoFit/>
          </a:bodyPr>
          <a:lstStyle/>
          <a:p>
            <a:r>
              <a:rPr lang="en-US" sz="2800" b="1" dirty="0"/>
              <a:t>Polycentric spatial development and policy</a:t>
            </a:r>
          </a:p>
        </p:txBody>
      </p:sp>
    </p:spTree>
    <p:extLst>
      <p:ext uri="{BB962C8B-B14F-4D97-AF65-F5344CB8AC3E}">
        <p14:creationId xmlns:p14="http://schemas.microsoft.com/office/powerpoint/2010/main" val="1592155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DB4A3D-1656-4109-8718-4BAEC74F4A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B4F56BAA-E4C7-5C08-6CE3-FE273B0BC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AA15BF47-4C1B-BBD9-3022-DE626BBE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3" name="Picture 2">
            <a:extLst>
              <a:ext uri="{FF2B5EF4-FFF2-40B4-BE49-F238E27FC236}">
                <a16:creationId xmlns:a16="http://schemas.microsoft.com/office/drawing/2014/main" id="{60299FAB-70EE-422E-31F7-C08B4F575E01}"/>
              </a:ext>
            </a:extLst>
          </p:cNvPr>
          <p:cNvPicPr>
            <a:picLocks noChangeAspect="1"/>
          </p:cNvPicPr>
          <p:nvPr/>
        </p:nvPicPr>
        <p:blipFill>
          <a:blip r:embed="rId3"/>
          <a:stretch>
            <a:fillRect/>
          </a:stretch>
        </p:blipFill>
        <p:spPr>
          <a:xfrm>
            <a:off x="2295525" y="773891"/>
            <a:ext cx="7600950" cy="5857875"/>
          </a:xfrm>
          <a:prstGeom prst="rect">
            <a:avLst/>
          </a:prstGeom>
        </p:spPr>
      </p:pic>
      <p:sp>
        <p:nvSpPr>
          <p:cNvPr id="8" name="TextBox 7">
            <a:extLst>
              <a:ext uri="{FF2B5EF4-FFF2-40B4-BE49-F238E27FC236}">
                <a16:creationId xmlns:a16="http://schemas.microsoft.com/office/drawing/2014/main" id="{4C5EB097-7350-D3E4-B3B0-268C3FFCCE06}"/>
              </a:ext>
            </a:extLst>
          </p:cNvPr>
          <p:cNvSpPr txBox="1"/>
          <p:nvPr/>
        </p:nvSpPr>
        <p:spPr>
          <a:xfrm>
            <a:off x="1056190" y="226234"/>
            <a:ext cx="7103961" cy="461665"/>
          </a:xfrm>
          <a:prstGeom prst="rect">
            <a:avLst/>
          </a:prstGeom>
          <a:noFill/>
        </p:spPr>
        <p:txBody>
          <a:bodyPr wrap="square">
            <a:spAutoFit/>
          </a:bodyPr>
          <a:lstStyle/>
          <a:p>
            <a:r>
              <a:rPr lang="en-US" sz="2400" b="1" dirty="0"/>
              <a:t>Spatial (landscape) metrics for urban spatial patterns </a:t>
            </a:r>
            <a:endParaRPr lang="en-US" sz="2400" dirty="0"/>
          </a:p>
        </p:txBody>
      </p:sp>
    </p:spTree>
    <p:extLst>
      <p:ext uri="{BB962C8B-B14F-4D97-AF65-F5344CB8AC3E}">
        <p14:creationId xmlns:p14="http://schemas.microsoft.com/office/powerpoint/2010/main" val="3560702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45A19E-83AB-F893-9B18-BD451AC5D301}"/>
              </a:ext>
            </a:extLst>
          </p:cNvPr>
          <p:cNvSpPr>
            <a:spLocks noGrp="1"/>
          </p:cNvSpPr>
          <p:nvPr>
            <p:ph idx="1"/>
          </p:nvPr>
        </p:nvSpPr>
        <p:spPr>
          <a:xfrm>
            <a:off x="1113417" y="777661"/>
            <a:ext cx="10378440" cy="5650510"/>
          </a:xfrm>
        </p:spPr>
        <p:txBody>
          <a:bodyPr>
            <a:normAutofit/>
          </a:bodyPr>
          <a:lstStyle/>
          <a:p>
            <a:pPr marL="0" indent="0">
              <a:buNone/>
            </a:pPr>
            <a:r>
              <a:rPr lang="en-US" b="1" dirty="0"/>
              <a:t>The effects of urban spatial patterns on the UHI effect</a:t>
            </a:r>
          </a:p>
          <a:p>
            <a:pPr marL="0" indent="0">
              <a:buNone/>
            </a:pPr>
            <a:endParaRPr lang="en-US" b="1" dirty="0"/>
          </a:p>
          <a:p>
            <a:pPr lvl="1"/>
            <a:r>
              <a:rPr lang="en-US" dirty="0"/>
              <a:t>Traditional wisdom: </a:t>
            </a:r>
          </a:p>
          <a:p>
            <a:pPr lvl="2"/>
            <a:r>
              <a:rPr lang="en-US" b="1" dirty="0"/>
              <a:t>Denser and compact </a:t>
            </a:r>
            <a:r>
              <a:rPr lang="en-US" dirty="0"/>
              <a:t>urban development -&gt;  greater UHI intensities.</a:t>
            </a:r>
          </a:p>
          <a:p>
            <a:pPr lvl="3"/>
            <a:r>
              <a:rPr lang="en-US" dirty="0"/>
              <a:t>mechanisms contributing to heat accumulation are amplified in denser urban areas (</a:t>
            </a:r>
            <a:r>
              <a:rPr lang="en-US" dirty="0" err="1"/>
              <a:t>Couts</a:t>
            </a:r>
            <a:r>
              <a:rPr lang="en-US" dirty="0"/>
              <a:t> et al., 2007; </a:t>
            </a:r>
            <a:r>
              <a:rPr lang="en-US" dirty="0" err="1"/>
              <a:t>Debbage</a:t>
            </a:r>
            <a:r>
              <a:rPr lang="en-US" dirty="0"/>
              <a:t> and Shepherd, 2015).</a:t>
            </a:r>
          </a:p>
          <a:p>
            <a:pPr lvl="2"/>
            <a:r>
              <a:rPr lang="en-US" b="1" dirty="0"/>
              <a:t>Sprawling, low-density and fragmented </a:t>
            </a:r>
            <a:r>
              <a:rPr lang="en-US" dirty="0"/>
              <a:t>development -&gt; exacerbate UHI intensities. </a:t>
            </a:r>
          </a:p>
          <a:p>
            <a:pPr lvl="3"/>
            <a:r>
              <a:rPr lang="en-US" dirty="0"/>
              <a:t>impervious surface coverage, energy consumption (Ewing and Rong, 2008; </a:t>
            </a:r>
            <a:r>
              <a:rPr lang="en-US" dirty="0" err="1"/>
              <a:t>Shreevastava</a:t>
            </a:r>
            <a:r>
              <a:rPr lang="en-US" dirty="0"/>
              <a:t> et al., 2019).</a:t>
            </a:r>
          </a:p>
          <a:p>
            <a:pPr lvl="3"/>
            <a:endParaRPr lang="en-US" dirty="0"/>
          </a:p>
          <a:p>
            <a:pPr lvl="1"/>
            <a:r>
              <a:rPr lang="en-US" dirty="0"/>
              <a:t>A dilemma in regional and spatial planning policy:</a:t>
            </a:r>
          </a:p>
          <a:p>
            <a:pPr lvl="2"/>
            <a:r>
              <a:rPr lang="en-US" dirty="0"/>
              <a:t>Is high-density and compact growth a viable mitigation strategy or will it make cities less livable? </a:t>
            </a:r>
          </a:p>
          <a:p>
            <a:pPr lvl="2"/>
            <a:endParaRPr lang="en-US" dirty="0"/>
          </a:p>
        </p:txBody>
      </p:sp>
      <p:grpSp>
        <p:nvGrpSpPr>
          <p:cNvPr id="4" name="Group 3">
            <a:extLst>
              <a:ext uri="{FF2B5EF4-FFF2-40B4-BE49-F238E27FC236}">
                <a16:creationId xmlns:a16="http://schemas.microsoft.com/office/drawing/2014/main" id="{F0FD40A6-3960-DA48-FA6A-676DE84698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D3DCBF91-35DD-BB09-3144-CEF96B5B68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D640ED8A-411C-E8B6-0751-57A8F37DF4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Tree>
    <p:extLst>
      <p:ext uri="{BB962C8B-B14F-4D97-AF65-F5344CB8AC3E}">
        <p14:creationId xmlns:p14="http://schemas.microsoft.com/office/powerpoint/2010/main" val="135794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0FD40A6-3960-DA48-FA6A-676DE84698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D3DCBF91-35DD-BB09-3144-CEF96B5B68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D640ED8A-411C-E8B6-0751-57A8F37DF4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9" name="TextBox 8">
            <a:extLst>
              <a:ext uri="{FF2B5EF4-FFF2-40B4-BE49-F238E27FC236}">
                <a16:creationId xmlns:a16="http://schemas.microsoft.com/office/drawing/2014/main" id="{FA3DCE83-8494-3F2C-9DE2-9B8409FCE83B}"/>
              </a:ext>
            </a:extLst>
          </p:cNvPr>
          <p:cNvSpPr txBox="1"/>
          <p:nvPr/>
        </p:nvSpPr>
        <p:spPr>
          <a:xfrm>
            <a:off x="1127760" y="577334"/>
            <a:ext cx="8625840" cy="523220"/>
          </a:xfrm>
          <a:prstGeom prst="rect">
            <a:avLst/>
          </a:prstGeom>
          <a:noFill/>
        </p:spPr>
        <p:txBody>
          <a:bodyPr wrap="square">
            <a:spAutoFit/>
          </a:bodyPr>
          <a:lstStyle/>
          <a:p>
            <a:r>
              <a:rPr lang="en-US" sz="2800" b="1" dirty="0"/>
              <a:t>Polycentric spatial development (polycentrism)</a:t>
            </a:r>
          </a:p>
        </p:txBody>
      </p:sp>
      <p:sp>
        <p:nvSpPr>
          <p:cNvPr id="11" name="TextBox 10">
            <a:extLst>
              <a:ext uri="{FF2B5EF4-FFF2-40B4-BE49-F238E27FC236}">
                <a16:creationId xmlns:a16="http://schemas.microsoft.com/office/drawing/2014/main" id="{E03B11EC-34A0-6704-BC73-F2D200514D26}"/>
              </a:ext>
            </a:extLst>
          </p:cNvPr>
          <p:cNvSpPr txBox="1"/>
          <p:nvPr/>
        </p:nvSpPr>
        <p:spPr>
          <a:xfrm>
            <a:off x="1127760" y="1522214"/>
            <a:ext cx="10911840" cy="1938992"/>
          </a:xfrm>
          <a:prstGeom prst="rect">
            <a:avLst/>
          </a:prstGeom>
          <a:noFill/>
        </p:spPr>
        <p:txBody>
          <a:bodyPr wrap="square">
            <a:spAutoFit/>
          </a:bodyPr>
          <a:lstStyle/>
          <a:p>
            <a:pPr marL="342900" indent="-342900">
              <a:buFont typeface="Arial" panose="020B0604020202020204" pitchFamily="34" charset="0"/>
              <a:buChar char="•"/>
            </a:pPr>
            <a:r>
              <a:rPr lang="en-US" sz="2000" dirty="0"/>
              <a:t>Reconciles this dilemma (dichotomy)?</a:t>
            </a:r>
          </a:p>
          <a:p>
            <a:pPr marL="800100" lvl="1" indent="-342900">
              <a:buFont typeface="Arial" panose="020B0604020202020204" pitchFamily="34" charset="0"/>
              <a:buChar char="•"/>
            </a:pPr>
            <a:r>
              <a:rPr lang="en-US" sz="2000" dirty="0"/>
              <a:t>Multiple centers, balanced structure, network of interconnections</a:t>
            </a:r>
          </a:p>
          <a:p>
            <a:pPr marL="800100" lvl="1" indent="-342900">
              <a:buFont typeface="Arial" panose="020B0604020202020204" pitchFamily="34" charset="0"/>
              <a:buChar char="•"/>
            </a:pPr>
            <a:r>
              <a:rPr lang="en-US" sz="2000" dirty="0"/>
              <a:t>integrate the benefits of both compact and dispersed development (</a:t>
            </a:r>
            <a:r>
              <a:rPr lang="en-US" sz="2000" dirty="0" err="1"/>
              <a:t>Meijers</a:t>
            </a:r>
            <a:r>
              <a:rPr lang="en-US" sz="2000" dirty="0"/>
              <a:t> and Burger, 2010)</a:t>
            </a:r>
          </a:p>
          <a:p>
            <a:pPr marL="1257300" lvl="2" indent="-342900">
              <a:buFont typeface="Arial" panose="020B0604020202020204" pitchFamily="34" charset="0"/>
              <a:buChar char="•"/>
            </a:pPr>
            <a:r>
              <a:rPr lang="en-US" sz="2000" dirty="0"/>
              <a:t>“</a:t>
            </a:r>
            <a:r>
              <a:rPr lang="en-US" sz="2000" b="1" dirty="0"/>
              <a:t>Decentralization</a:t>
            </a:r>
            <a:r>
              <a:rPr lang="en-US" sz="2000" dirty="0"/>
              <a:t>”: less concentrated around a single center</a:t>
            </a:r>
          </a:p>
          <a:p>
            <a:pPr marL="1257300" lvl="2" indent="-342900">
              <a:buFont typeface="Arial" panose="020B0604020202020204" pitchFamily="34" charset="0"/>
              <a:buChar char="•"/>
            </a:pPr>
            <a:r>
              <a:rPr lang="en-US" sz="2000" dirty="0"/>
              <a:t>“</a:t>
            </a:r>
            <a:r>
              <a:rPr lang="en-US" sz="2000" b="1" dirty="0"/>
              <a:t>Compactness</a:t>
            </a:r>
            <a:r>
              <a:rPr lang="en-US" sz="2000" dirty="0"/>
              <a:t>”: decentralized activities re-agglomerate outside urban core</a:t>
            </a:r>
          </a:p>
          <a:p>
            <a:pPr marL="800100" lvl="1" indent="-342900">
              <a:buFont typeface="Arial" panose="020B0604020202020204" pitchFamily="34" charset="0"/>
              <a:buChar char="•"/>
            </a:pPr>
            <a:r>
              <a:rPr lang="en-US" sz="2000" dirty="0"/>
              <a:t>Lower density in urban cores; high-density design; reduced energy consumption </a:t>
            </a:r>
          </a:p>
        </p:txBody>
      </p:sp>
      <p:sp>
        <p:nvSpPr>
          <p:cNvPr id="15" name="Freeform: Shape 14">
            <a:extLst>
              <a:ext uri="{FF2B5EF4-FFF2-40B4-BE49-F238E27FC236}">
                <a16:creationId xmlns:a16="http://schemas.microsoft.com/office/drawing/2014/main" id="{60B7E0C8-351B-1664-E2A6-A54F0D8BA3EF}"/>
              </a:ext>
            </a:extLst>
          </p:cNvPr>
          <p:cNvSpPr/>
          <p:nvPr/>
        </p:nvSpPr>
        <p:spPr>
          <a:xfrm>
            <a:off x="2270124" y="4214602"/>
            <a:ext cx="1692275" cy="1412544"/>
          </a:xfrm>
          <a:custGeom>
            <a:avLst/>
            <a:gdLst>
              <a:gd name="connsiteX0" fmla="*/ 0 w 1071880"/>
              <a:gd name="connsiteY0" fmla="*/ 922324 h 925967"/>
              <a:gd name="connsiteX1" fmla="*/ 172720 w 1071880"/>
              <a:gd name="connsiteY1" fmla="*/ 912164 h 925967"/>
              <a:gd name="connsiteX2" fmla="*/ 345440 w 1071880"/>
              <a:gd name="connsiteY2" fmla="*/ 810564 h 925967"/>
              <a:gd name="connsiteX3" fmla="*/ 426720 w 1071880"/>
              <a:gd name="connsiteY3" fmla="*/ 622604 h 925967"/>
              <a:gd name="connsiteX4" fmla="*/ 497840 w 1071880"/>
              <a:gd name="connsiteY4" fmla="*/ 333044 h 925967"/>
              <a:gd name="connsiteX5" fmla="*/ 533400 w 1071880"/>
              <a:gd name="connsiteY5" fmla="*/ 79044 h 925967"/>
              <a:gd name="connsiteX6" fmla="*/ 584200 w 1071880"/>
              <a:gd name="connsiteY6" fmla="*/ 2844 h 925967"/>
              <a:gd name="connsiteX7" fmla="*/ 675640 w 1071880"/>
              <a:gd name="connsiteY7" fmla="*/ 28244 h 925967"/>
              <a:gd name="connsiteX8" fmla="*/ 701040 w 1071880"/>
              <a:gd name="connsiteY8" fmla="*/ 140004 h 925967"/>
              <a:gd name="connsiteX9" fmla="*/ 711200 w 1071880"/>
              <a:gd name="connsiteY9" fmla="*/ 267004 h 925967"/>
              <a:gd name="connsiteX10" fmla="*/ 731520 w 1071880"/>
              <a:gd name="connsiteY10" fmla="*/ 449884 h 925967"/>
              <a:gd name="connsiteX11" fmla="*/ 762000 w 1071880"/>
              <a:gd name="connsiteY11" fmla="*/ 653084 h 925967"/>
              <a:gd name="connsiteX12" fmla="*/ 797560 w 1071880"/>
              <a:gd name="connsiteY12" fmla="*/ 815644 h 925967"/>
              <a:gd name="connsiteX13" fmla="*/ 838200 w 1071880"/>
              <a:gd name="connsiteY13" fmla="*/ 866444 h 925967"/>
              <a:gd name="connsiteX14" fmla="*/ 914400 w 1071880"/>
              <a:gd name="connsiteY14" fmla="*/ 902004 h 925967"/>
              <a:gd name="connsiteX15" fmla="*/ 1071880 w 1071880"/>
              <a:gd name="connsiteY15" fmla="*/ 917244 h 92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1880" h="925967">
                <a:moveTo>
                  <a:pt x="0" y="922324"/>
                </a:moveTo>
                <a:cubicBezTo>
                  <a:pt x="57573" y="926557"/>
                  <a:pt x="115147" y="930791"/>
                  <a:pt x="172720" y="912164"/>
                </a:cubicBezTo>
                <a:cubicBezTo>
                  <a:pt x="230293" y="893537"/>
                  <a:pt x="303107" y="858824"/>
                  <a:pt x="345440" y="810564"/>
                </a:cubicBezTo>
                <a:cubicBezTo>
                  <a:pt x="387773" y="762304"/>
                  <a:pt x="401320" y="702190"/>
                  <a:pt x="426720" y="622604"/>
                </a:cubicBezTo>
                <a:cubicBezTo>
                  <a:pt x="452120" y="543018"/>
                  <a:pt x="480060" y="423637"/>
                  <a:pt x="497840" y="333044"/>
                </a:cubicBezTo>
                <a:cubicBezTo>
                  <a:pt x="515620" y="242451"/>
                  <a:pt x="519007" y="134077"/>
                  <a:pt x="533400" y="79044"/>
                </a:cubicBezTo>
                <a:cubicBezTo>
                  <a:pt x="547793" y="24011"/>
                  <a:pt x="560493" y="11311"/>
                  <a:pt x="584200" y="2844"/>
                </a:cubicBezTo>
                <a:cubicBezTo>
                  <a:pt x="607907" y="-5623"/>
                  <a:pt x="656167" y="5384"/>
                  <a:pt x="675640" y="28244"/>
                </a:cubicBezTo>
                <a:cubicBezTo>
                  <a:pt x="695113" y="51104"/>
                  <a:pt x="695113" y="100211"/>
                  <a:pt x="701040" y="140004"/>
                </a:cubicBezTo>
                <a:cubicBezTo>
                  <a:pt x="706967" y="179797"/>
                  <a:pt x="706120" y="215357"/>
                  <a:pt x="711200" y="267004"/>
                </a:cubicBezTo>
                <a:cubicBezTo>
                  <a:pt x="716280" y="318651"/>
                  <a:pt x="723053" y="385537"/>
                  <a:pt x="731520" y="449884"/>
                </a:cubicBezTo>
                <a:cubicBezTo>
                  <a:pt x="739987" y="514231"/>
                  <a:pt x="750993" y="592124"/>
                  <a:pt x="762000" y="653084"/>
                </a:cubicBezTo>
                <a:cubicBezTo>
                  <a:pt x="773007" y="714044"/>
                  <a:pt x="784860" y="780084"/>
                  <a:pt x="797560" y="815644"/>
                </a:cubicBezTo>
                <a:cubicBezTo>
                  <a:pt x="810260" y="851204"/>
                  <a:pt x="818727" y="852051"/>
                  <a:pt x="838200" y="866444"/>
                </a:cubicBezTo>
                <a:cubicBezTo>
                  <a:pt x="857673" y="880837"/>
                  <a:pt x="875453" y="893537"/>
                  <a:pt x="914400" y="902004"/>
                </a:cubicBezTo>
                <a:cubicBezTo>
                  <a:pt x="953347" y="910471"/>
                  <a:pt x="1012613" y="913857"/>
                  <a:pt x="1071880" y="917244"/>
                </a:cubicBezTo>
              </a:path>
            </a:pathLst>
          </a:cu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F9C3173E-E3B7-ECD7-9BFF-E1B791BFC41D}"/>
              </a:ext>
            </a:extLst>
          </p:cNvPr>
          <p:cNvCxnSpPr>
            <a:cxnSpLocks/>
            <a:endCxn id="22" idx="0"/>
          </p:cNvCxnSpPr>
          <p:nvPr/>
        </p:nvCxnSpPr>
        <p:spPr>
          <a:xfrm>
            <a:off x="3220148" y="4250251"/>
            <a:ext cx="0" cy="1285586"/>
          </a:xfrm>
          <a:prstGeom prst="line">
            <a:avLst/>
          </a:prstGeom>
          <a:ln w="190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37C28AB-E108-7E25-7F85-B62D5DB66486}"/>
              </a:ext>
            </a:extLst>
          </p:cNvPr>
          <p:cNvSpPr txBox="1"/>
          <p:nvPr/>
        </p:nvSpPr>
        <p:spPr>
          <a:xfrm>
            <a:off x="3013200" y="5535837"/>
            <a:ext cx="413896" cy="253916"/>
          </a:xfrm>
          <a:prstGeom prst="rect">
            <a:avLst/>
          </a:prstGeom>
          <a:noFill/>
        </p:spPr>
        <p:txBody>
          <a:bodyPr wrap="none" rtlCol="0">
            <a:spAutoFit/>
          </a:bodyPr>
          <a:lstStyle/>
          <a:p>
            <a:r>
              <a:rPr lang="en-US" sz="1050" dirty="0"/>
              <a:t>CBD</a:t>
            </a:r>
            <a:endParaRPr lang="en-US" sz="1200" dirty="0"/>
          </a:p>
        </p:txBody>
      </p:sp>
      <p:sp>
        <p:nvSpPr>
          <p:cNvPr id="23" name="TextBox 22">
            <a:extLst>
              <a:ext uri="{FF2B5EF4-FFF2-40B4-BE49-F238E27FC236}">
                <a16:creationId xmlns:a16="http://schemas.microsoft.com/office/drawing/2014/main" id="{49842181-8FF7-8623-2E59-98625ED8CF64}"/>
              </a:ext>
            </a:extLst>
          </p:cNvPr>
          <p:cNvSpPr txBox="1"/>
          <p:nvPr/>
        </p:nvSpPr>
        <p:spPr>
          <a:xfrm>
            <a:off x="1757629" y="5983305"/>
            <a:ext cx="3126625" cy="307777"/>
          </a:xfrm>
          <a:prstGeom prst="rect">
            <a:avLst/>
          </a:prstGeom>
          <a:noFill/>
        </p:spPr>
        <p:txBody>
          <a:bodyPr wrap="none" rtlCol="0">
            <a:spAutoFit/>
          </a:bodyPr>
          <a:lstStyle/>
          <a:p>
            <a:r>
              <a:rPr lang="en-US" sz="1400" dirty="0"/>
              <a:t>Compact and monocentric development</a:t>
            </a:r>
          </a:p>
        </p:txBody>
      </p:sp>
      <p:cxnSp>
        <p:nvCxnSpPr>
          <p:cNvPr id="39" name="Straight Arrow Connector 38">
            <a:extLst>
              <a:ext uri="{FF2B5EF4-FFF2-40B4-BE49-F238E27FC236}">
                <a16:creationId xmlns:a16="http://schemas.microsoft.com/office/drawing/2014/main" id="{B83689E1-E148-60D6-DB04-ABC99CADBB9D}"/>
              </a:ext>
            </a:extLst>
          </p:cNvPr>
          <p:cNvCxnSpPr/>
          <p:nvPr/>
        </p:nvCxnSpPr>
        <p:spPr>
          <a:xfrm flipV="1">
            <a:off x="2141220" y="5750003"/>
            <a:ext cx="1973580" cy="74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82AC503-2FC6-00DC-557B-70EA1DE00CBB}"/>
              </a:ext>
            </a:extLst>
          </p:cNvPr>
          <p:cNvCxnSpPr/>
          <p:nvPr/>
        </p:nvCxnSpPr>
        <p:spPr>
          <a:xfrm flipV="1">
            <a:off x="2156460" y="4149452"/>
            <a:ext cx="0" cy="16079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6FFC6AF-AE7F-546B-A34D-4DDE8F35EB4B}"/>
              </a:ext>
            </a:extLst>
          </p:cNvPr>
          <p:cNvSpPr txBox="1"/>
          <p:nvPr/>
        </p:nvSpPr>
        <p:spPr>
          <a:xfrm>
            <a:off x="3320942" y="5757445"/>
            <a:ext cx="1061509" cy="253916"/>
          </a:xfrm>
          <a:prstGeom prst="rect">
            <a:avLst/>
          </a:prstGeom>
          <a:noFill/>
        </p:spPr>
        <p:txBody>
          <a:bodyPr wrap="none" rtlCol="0">
            <a:spAutoFit/>
          </a:bodyPr>
          <a:lstStyle/>
          <a:p>
            <a:r>
              <a:rPr lang="en-US" sz="1050" dirty="0"/>
              <a:t>Distance to CBD</a:t>
            </a:r>
            <a:endParaRPr lang="en-US" sz="1200" dirty="0"/>
          </a:p>
        </p:txBody>
      </p:sp>
      <p:sp>
        <p:nvSpPr>
          <p:cNvPr id="44" name="TextBox 43">
            <a:extLst>
              <a:ext uri="{FF2B5EF4-FFF2-40B4-BE49-F238E27FC236}">
                <a16:creationId xmlns:a16="http://schemas.microsoft.com/office/drawing/2014/main" id="{35D1A51F-B0B1-95E9-A725-3C023EBF4167}"/>
              </a:ext>
            </a:extLst>
          </p:cNvPr>
          <p:cNvSpPr txBox="1"/>
          <p:nvPr/>
        </p:nvSpPr>
        <p:spPr>
          <a:xfrm>
            <a:off x="1830088" y="3925849"/>
            <a:ext cx="652743" cy="276999"/>
          </a:xfrm>
          <a:prstGeom prst="rect">
            <a:avLst/>
          </a:prstGeom>
          <a:noFill/>
        </p:spPr>
        <p:txBody>
          <a:bodyPr wrap="none" rtlCol="0">
            <a:spAutoFit/>
          </a:bodyPr>
          <a:lstStyle/>
          <a:p>
            <a:r>
              <a:rPr lang="en-US" sz="1200" dirty="0"/>
              <a:t>Density</a:t>
            </a:r>
          </a:p>
        </p:txBody>
      </p:sp>
      <p:cxnSp>
        <p:nvCxnSpPr>
          <p:cNvPr id="46" name="Straight Connector 45">
            <a:extLst>
              <a:ext uri="{FF2B5EF4-FFF2-40B4-BE49-F238E27FC236}">
                <a16:creationId xmlns:a16="http://schemas.microsoft.com/office/drawing/2014/main" id="{23545A3E-ED13-3A22-B438-A889C8051A96}"/>
              </a:ext>
            </a:extLst>
          </p:cNvPr>
          <p:cNvCxnSpPr>
            <a:cxnSpLocks/>
          </p:cNvCxnSpPr>
          <p:nvPr/>
        </p:nvCxnSpPr>
        <p:spPr>
          <a:xfrm>
            <a:off x="6185580" y="4250251"/>
            <a:ext cx="0" cy="1285586"/>
          </a:xfrm>
          <a:prstGeom prst="line">
            <a:avLst/>
          </a:prstGeom>
          <a:ln w="190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554019C-0A21-B731-2B1A-44BE73638E64}"/>
              </a:ext>
            </a:extLst>
          </p:cNvPr>
          <p:cNvSpPr txBox="1"/>
          <p:nvPr/>
        </p:nvSpPr>
        <p:spPr>
          <a:xfrm>
            <a:off x="5971352" y="5535837"/>
            <a:ext cx="413896" cy="253916"/>
          </a:xfrm>
          <a:prstGeom prst="rect">
            <a:avLst/>
          </a:prstGeom>
          <a:noFill/>
        </p:spPr>
        <p:txBody>
          <a:bodyPr wrap="none" rtlCol="0">
            <a:spAutoFit/>
          </a:bodyPr>
          <a:lstStyle/>
          <a:p>
            <a:r>
              <a:rPr lang="en-US" sz="1050" dirty="0"/>
              <a:t>CBD</a:t>
            </a:r>
            <a:endParaRPr lang="en-US" sz="1200" dirty="0"/>
          </a:p>
        </p:txBody>
      </p:sp>
      <p:cxnSp>
        <p:nvCxnSpPr>
          <p:cNvPr id="48" name="Straight Arrow Connector 47">
            <a:extLst>
              <a:ext uri="{FF2B5EF4-FFF2-40B4-BE49-F238E27FC236}">
                <a16:creationId xmlns:a16="http://schemas.microsoft.com/office/drawing/2014/main" id="{CDC513B1-2C6A-0B0D-0B8D-09D300B8F577}"/>
              </a:ext>
            </a:extLst>
          </p:cNvPr>
          <p:cNvCxnSpPr/>
          <p:nvPr/>
        </p:nvCxnSpPr>
        <p:spPr>
          <a:xfrm flipV="1">
            <a:off x="5207235" y="5750003"/>
            <a:ext cx="1973580" cy="74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F77E1CC-107A-0D84-87C5-8DEDBE8504A4}"/>
              </a:ext>
            </a:extLst>
          </p:cNvPr>
          <p:cNvCxnSpPr/>
          <p:nvPr/>
        </p:nvCxnSpPr>
        <p:spPr>
          <a:xfrm flipV="1">
            <a:off x="5207236" y="4149452"/>
            <a:ext cx="0" cy="16079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3FCA1F6-300E-8472-992F-D3F23C68C190}"/>
              </a:ext>
            </a:extLst>
          </p:cNvPr>
          <p:cNvSpPr txBox="1"/>
          <p:nvPr/>
        </p:nvSpPr>
        <p:spPr>
          <a:xfrm>
            <a:off x="6371718" y="5757445"/>
            <a:ext cx="1061509" cy="253916"/>
          </a:xfrm>
          <a:prstGeom prst="rect">
            <a:avLst/>
          </a:prstGeom>
          <a:noFill/>
        </p:spPr>
        <p:txBody>
          <a:bodyPr wrap="none" rtlCol="0">
            <a:spAutoFit/>
          </a:bodyPr>
          <a:lstStyle/>
          <a:p>
            <a:r>
              <a:rPr lang="en-US" sz="1050" dirty="0"/>
              <a:t>Distance to CBD</a:t>
            </a:r>
            <a:endParaRPr lang="en-US" sz="1200" dirty="0"/>
          </a:p>
        </p:txBody>
      </p:sp>
      <p:sp>
        <p:nvSpPr>
          <p:cNvPr id="51" name="TextBox 50">
            <a:extLst>
              <a:ext uri="{FF2B5EF4-FFF2-40B4-BE49-F238E27FC236}">
                <a16:creationId xmlns:a16="http://schemas.microsoft.com/office/drawing/2014/main" id="{BE534AE5-8C5A-EE22-0F3A-7C4C9FBF1705}"/>
              </a:ext>
            </a:extLst>
          </p:cNvPr>
          <p:cNvSpPr txBox="1"/>
          <p:nvPr/>
        </p:nvSpPr>
        <p:spPr>
          <a:xfrm>
            <a:off x="4880864" y="3925849"/>
            <a:ext cx="652743" cy="276999"/>
          </a:xfrm>
          <a:prstGeom prst="rect">
            <a:avLst/>
          </a:prstGeom>
          <a:noFill/>
        </p:spPr>
        <p:txBody>
          <a:bodyPr wrap="none" rtlCol="0">
            <a:spAutoFit/>
          </a:bodyPr>
          <a:lstStyle/>
          <a:p>
            <a:r>
              <a:rPr lang="en-US" sz="1200" dirty="0"/>
              <a:t>Density</a:t>
            </a:r>
          </a:p>
        </p:txBody>
      </p:sp>
      <p:sp>
        <p:nvSpPr>
          <p:cNvPr id="54" name="Freeform: Shape 53">
            <a:extLst>
              <a:ext uri="{FF2B5EF4-FFF2-40B4-BE49-F238E27FC236}">
                <a16:creationId xmlns:a16="http://schemas.microsoft.com/office/drawing/2014/main" id="{FC11CBF1-0166-288D-2D4B-1113C0AAF8DB}"/>
              </a:ext>
            </a:extLst>
          </p:cNvPr>
          <p:cNvSpPr/>
          <p:nvPr/>
        </p:nvSpPr>
        <p:spPr>
          <a:xfrm>
            <a:off x="5297424" y="4705939"/>
            <a:ext cx="1767835" cy="914573"/>
          </a:xfrm>
          <a:custGeom>
            <a:avLst/>
            <a:gdLst>
              <a:gd name="connsiteX0" fmla="*/ 0 w 1956816"/>
              <a:gd name="connsiteY0" fmla="*/ 877997 h 914573"/>
              <a:gd name="connsiteX1" fmla="*/ 103632 w 1956816"/>
              <a:gd name="connsiteY1" fmla="*/ 853613 h 914573"/>
              <a:gd name="connsiteX2" fmla="*/ 176784 w 1956816"/>
              <a:gd name="connsiteY2" fmla="*/ 792653 h 914573"/>
              <a:gd name="connsiteX3" fmla="*/ 310896 w 1956816"/>
              <a:gd name="connsiteY3" fmla="*/ 682925 h 914573"/>
              <a:gd name="connsiteX4" fmla="*/ 414528 w 1956816"/>
              <a:gd name="connsiteY4" fmla="*/ 579293 h 914573"/>
              <a:gd name="connsiteX5" fmla="*/ 493776 w 1956816"/>
              <a:gd name="connsiteY5" fmla="*/ 475661 h 914573"/>
              <a:gd name="connsiteX6" fmla="*/ 585216 w 1956816"/>
              <a:gd name="connsiteY6" fmla="*/ 304973 h 914573"/>
              <a:gd name="connsiteX7" fmla="*/ 652272 w 1956816"/>
              <a:gd name="connsiteY7" fmla="*/ 176957 h 914573"/>
              <a:gd name="connsiteX8" fmla="*/ 694944 w 1956816"/>
              <a:gd name="connsiteY8" fmla="*/ 115997 h 914573"/>
              <a:gd name="connsiteX9" fmla="*/ 798576 w 1956816"/>
              <a:gd name="connsiteY9" fmla="*/ 61133 h 914573"/>
              <a:gd name="connsiteX10" fmla="*/ 902208 w 1956816"/>
              <a:gd name="connsiteY10" fmla="*/ 24557 h 914573"/>
              <a:gd name="connsiteX11" fmla="*/ 1030224 w 1956816"/>
              <a:gd name="connsiteY11" fmla="*/ 173 h 914573"/>
              <a:gd name="connsiteX12" fmla="*/ 1115568 w 1956816"/>
              <a:gd name="connsiteY12" fmla="*/ 36749 h 914573"/>
              <a:gd name="connsiteX13" fmla="*/ 1182624 w 1956816"/>
              <a:gd name="connsiteY13" fmla="*/ 79421 h 914573"/>
              <a:gd name="connsiteX14" fmla="*/ 1243584 w 1956816"/>
              <a:gd name="connsiteY14" fmla="*/ 170861 h 914573"/>
              <a:gd name="connsiteX15" fmla="*/ 1298448 w 1956816"/>
              <a:gd name="connsiteY15" fmla="*/ 225725 h 914573"/>
              <a:gd name="connsiteX16" fmla="*/ 1353312 w 1956816"/>
              <a:gd name="connsiteY16" fmla="*/ 317165 h 914573"/>
              <a:gd name="connsiteX17" fmla="*/ 1395984 w 1956816"/>
              <a:gd name="connsiteY17" fmla="*/ 414701 h 914573"/>
              <a:gd name="connsiteX18" fmla="*/ 1475232 w 1956816"/>
              <a:gd name="connsiteY18" fmla="*/ 506141 h 914573"/>
              <a:gd name="connsiteX19" fmla="*/ 1572768 w 1956816"/>
              <a:gd name="connsiteY19" fmla="*/ 640253 h 914573"/>
              <a:gd name="connsiteX20" fmla="*/ 1633728 w 1956816"/>
              <a:gd name="connsiteY20" fmla="*/ 701213 h 914573"/>
              <a:gd name="connsiteX21" fmla="*/ 1719072 w 1956816"/>
              <a:gd name="connsiteY21" fmla="*/ 768269 h 914573"/>
              <a:gd name="connsiteX22" fmla="*/ 1786128 w 1956816"/>
              <a:gd name="connsiteY22" fmla="*/ 829229 h 914573"/>
              <a:gd name="connsiteX23" fmla="*/ 1834896 w 1956816"/>
              <a:gd name="connsiteY23" fmla="*/ 841421 h 914573"/>
              <a:gd name="connsiteX24" fmla="*/ 1908048 w 1956816"/>
              <a:gd name="connsiteY24" fmla="*/ 890189 h 914573"/>
              <a:gd name="connsiteX25" fmla="*/ 1956816 w 1956816"/>
              <a:gd name="connsiteY25" fmla="*/ 914573 h 91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56816" h="914573">
                <a:moveTo>
                  <a:pt x="0" y="877997"/>
                </a:moveTo>
                <a:cubicBezTo>
                  <a:pt x="37084" y="872917"/>
                  <a:pt x="74168" y="867837"/>
                  <a:pt x="103632" y="853613"/>
                </a:cubicBezTo>
                <a:cubicBezTo>
                  <a:pt x="133096" y="839389"/>
                  <a:pt x="176784" y="792653"/>
                  <a:pt x="176784" y="792653"/>
                </a:cubicBezTo>
                <a:cubicBezTo>
                  <a:pt x="211328" y="764205"/>
                  <a:pt x="271272" y="718485"/>
                  <a:pt x="310896" y="682925"/>
                </a:cubicBezTo>
                <a:cubicBezTo>
                  <a:pt x="350520" y="647365"/>
                  <a:pt x="384048" y="613837"/>
                  <a:pt x="414528" y="579293"/>
                </a:cubicBezTo>
                <a:cubicBezTo>
                  <a:pt x="445008" y="544749"/>
                  <a:pt x="465328" y="521381"/>
                  <a:pt x="493776" y="475661"/>
                </a:cubicBezTo>
                <a:cubicBezTo>
                  <a:pt x="522224" y="429941"/>
                  <a:pt x="558800" y="354757"/>
                  <a:pt x="585216" y="304973"/>
                </a:cubicBezTo>
                <a:cubicBezTo>
                  <a:pt x="611632" y="255189"/>
                  <a:pt x="633984" y="208453"/>
                  <a:pt x="652272" y="176957"/>
                </a:cubicBezTo>
                <a:cubicBezTo>
                  <a:pt x="670560" y="145461"/>
                  <a:pt x="670560" y="135301"/>
                  <a:pt x="694944" y="115997"/>
                </a:cubicBezTo>
                <a:cubicBezTo>
                  <a:pt x="719328" y="96693"/>
                  <a:pt x="764032" y="76373"/>
                  <a:pt x="798576" y="61133"/>
                </a:cubicBezTo>
                <a:cubicBezTo>
                  <a:pt x="833120" y="45893"/>
                  <a:pt x="863600" y="34717"/>
                  <a:pt x="902208" y="24557"/>
                </a:cubicBezTo>
                <a:cubicBezTo>
                  <a:pt x="940816" y="14397"/>
                  <a:pt x="994664" y="-1859"/>
                  <a:pt x="1030224" y="173"/>
                </a:cubicBezTo>
                <a:cubicBezTo>
                  <a:pt x="1065784" y="2205"/>
                  <a:pt x="1090168" y="23541"/>
                  <a:pt x="1115568" y="36749"/>
                </a:cubicBezTo>
                <a:cubicBezTo>
                  <a:pt x="1140968" y="49957"/>
                  <a:pt x="1161288" y="57069"/>
                  <a:pt x="1182624" y="79421"/>
                </a:cubicBezTo>
                <a:cubicBezTo>
                  <a:pt x="1203960" y="101773"/>
                  <a:pt x="1224280" y="146477"/>
                  <a:pt x="1243584" y="170861"/>
                </a:cubicBezTo>
                <a:cubicBezTo>
                  <a:pt x="1262888" y="195245"/>
                  <a:pt x="1280160" y="201341"/>
                  <a:pt x="1298448" y="225725"/>
                </a:cubicBezTo>
                <a:cubicBezTo>
                  <a:pt x="1316736" y="250109"/>
                  <a:pt x="1337056" y="285669"/>
                  <a:pt x="1353312" y="317165"/>
                </a:cubicBezTo>
                <a:cubicBezTo>
                  <a:pt x="1369568" y="348661"/>
                  <a:pt x="1375664" y="383205"/>
                  <a:pt x="1395984" y="414701"/>
                </a:cubicBezTo>
                <a:cubicBezTo>
                  <a:pt x="1416304" y="446197"/>
                  <a:pt x="1445768" y="468549"/>
                  <a:pt x="1475232" y="506141"/>
                </a:cubicBezTo>
                <a:cubicBezTo>
                  <a:pt x="1504696" y="543733"/>
                  <a:pt x="1546352" y="607741"/>
                  <a:pt x="1572768" y="640253"/>
                </a:cubicBezTo>
                <a:cubicBezTo>
                  <a:pt x="1599184" y="672765"/>
                  <a:pt x="1609344" y="679877"/>
                  <a:pt x="1633728" y="701213"/>
                </a:cubicBezTo>
                <a:cubicBezTo>
                  <a:pt x="1658112" y="722549"/>
                  <a:pt x="1693672" y="746933"/>
                  <a:pt x="1719072" y="768269"/>
                </a:cubicBezTo>
                <a:cubicBezTo>
                  <a:pt x="1744472" y="789605"/>
                  <a:pt x="1766824" y="817037"/>
                  <a:pt x="1786128" y="829229"/>
                </a:cubicBezTo>
                <a:cubicBezTo>
                  <a:pt x="1805432" y="841421"/>
                  <a:pt x="1814576" y="831261"/>
                  <a:pt x="1834896" y="841421"/>
                </a:cubicBezTo>
                <a:cubicBezTo>
                  <a:pt x="1855216" y="851581"/>
                  <a:pt x="1887728" y="877997"/>
                  <a:pt x="1908048" y="890189"/>
                </a:cubicBezTo>
                <a:cubicBezTo>
                  <a:pt x="1928368" y="902381"/>
                  <a:pt x="1942592" y="908477"/>
                  <a:pt x="1956816" y="914573"/>
                </a:cubicBezTo>
              </a:path>
            </a:pathLst>
          </a:cu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B8B569E9-DE3B-CD5E-8B46-30B8F916973D}"/>
              </a:ext>
            </a:extLst>
          </p:cNvPr>
          <p:cNvSpPr txBox="1"/>
          <p:nvPr/>
        </p:nvSpPr>
        <p:spPr>
          <a:xfrm>
            <a:off x="4864293" y="5969714"/>
            <a:ext cx="3285579" cy="307777"/>
          </a:xfrm>
          <a:prstGeom prst="rect">
            <a:avLst/>
          </a:prstGeom>
          <a:noFill/>
        </p:spPr>
        <p:txBody>
          <a:bodyPr wrap="none" rtlCol="0">
            <a:spAutoFit/>
          </a:bodyPr>
          <a:lstStyle/>
          <a:p>
            <a:r>
              <a:rPr lang="en-US" altLang="zh-CN" sz="1400" dirty="0"/>
              <a:t>Sprawling and decentralized  development</a:t>
            </a:r>
            <a:endParaRPr lang="en-US" sz="1400" dirty="0"/>
          </a:p>
        </p:txBody>
      </p:sp>
      <p:cxnSp>
        <p:nvCxnSpPr>
          <p:cNvPr id="56" name="Straight Connector 55">
            <a:extLst>
              <a:ext uri="{FF2B5EF4-FFF2-40B4-BE49-F238E27FC236}">
                <a16:creationId xmlns:a16="http://schemas.microsoft.com/office/drawing/2014/main" id="{0D65C778-EF0F-3B64-4DE8-39CCA4239A8D}"/>
              </a:ext>
            </a:extLst>
          </p:cNvPr>
          <p:cNvCxnSpPr>
            <a:cxnSpLocks/>
          </p:cNvCxnSpPr>
          <p:nvPr/>
        </p:nvCxnSpPr>
        <p:spPr>
          <a:xfrm>
            <a:off x="9128217" y="4250251"/>
            <a:ext cx="0" cy="1285586"/>
          </a:xfrm>
          <a:prstGeom prst="line">
            <a:avLst/>
          </a:prstGeom>
          <a:ln w="190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BF1F4ED-5368-4208-45FA-9D57F708B579}"/>
              </a:ext>
            </a:extLst>
          </p:cNvPr>
          <p:cNvSpPr txBox="1"/>
          <p:nvPr/>
        </p:nvSpPr>
        <p:spPr>
          <a:xfrm>
            <a:off x="8913989" y="5535837"/>
            <a:ext cx="413896" cy="253916"/>
          </a:xfrm>
          <a:prstGeom prst="rect">
            <a:avLst/>
          </a:prstGeom>
          <a:noFill/>
        </p:spPr>
        <p:txBody>
          <a:bodyPr wrap="none" rtlCol="0">
            <a:spAutoFit/>
          </a:bodyPr>
          <a:lstStyle/>
          <a:p>
            <a:r>
              <a:rPr lang="en-US" sz="1050" dirty="0"/>
              <a:t>CBD</a:t>
            </a:r>
            <a:endParaRPr lang="en-US" sz="1200" dirty="0"/>
          </a:p>
        </p:txBody>
      </p:sp>
      <p:cxnSp>
        <p:nvCxnSpPr>
          <p:cNvPr id="58" name="Straight Arrow Connector 57">
            <a:extLst>
              <a:ext uri="{FF2B5EF4-FFF2-40B4-BE49-F238E27FC236}">
                <a16:creationId xmlns:a16="http://schemas.microsoft.com/office/drawing/2014/main" id="{476632ED-7F7A-386E-1B0C-B9D81679A15E}"/>
              </a:ext>
            </a:extLst>
          </p:cNvPr>
          <p:cNvCxnSpPr/>
          <p:nvPr/>
        </p:nvCxnSpPr>
        <p:spPr>
          <a:xfrm flipV="1">
            <a:off x="8149872" y="5750003"/>
            <a:ext cx="1973580" cy="74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95800A9-23DA-0B5F-4EE2-5B20BA518FED}"/>
              </a:ext>
            </a:extLst>
          </p:cNvPr>
          <p:cNvCxnSpPr/>
          <p:nvPr/>
        </p:nvCxnSpPr>
        <p:spPr>
          <a:xfrm flipV="1">
            <a:off x="8149873" y="4149452"/>
            <a:ext cx="0" cy="16079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F0BD72C-997E-E240-973E-2EA3BDD86EEC}"/>
              </a:ext>
            </a:extLst>
          </p:cNvPr>
          <p:cNvSpPr txBox="1"/>
          <p:nvPr/>
        </p:nvSpPr>
        <p:spPr>
          <a:xfrm>
            <a:off x="9314355" y="5757445"/>
            <a:ext cx="1061509" cy="253916"/>
          </a:xfrm>
          <a:prstGeom prst="rect">
            <a:avLst/>
          </a:prstGeom>
          <a:noFill/>
        </p:spPr>
        <p:txBody>
          <a:bodyPr wrap="none" rtlCol="0">
            <a:spAutoFit/>
          </a:bodyPr>
          <a:lstStyle/>
          <a:p>
            <a:r>
              <a:rPr lang="en-US" sz="1050" dirty="0"/>
              <a:t>Distance to CBD</a:t>
            </a:r>
            <a:endParaRPr lang="en-US" sz="1200" dirty="0"/>
          </a:p>
        </p:txBody>
      </p:sp>
      <p:sp>
        <p:nvSpPr>
          <p:cNvPr id="61" name="TextBox 60">
            <a:extLst>
              <a:ext uri="{FF2B5EF4-FFF2-40B4-BE49-F238E27FC236}">
                <a16:creationId xmlns:a16="http://schemas.microsoft.com/office/drawing/2014/main" id="{5B264AE0-155E-F13B-35C3-EEA9F8250844}"/>
              </a:ext>
            </a:extLst>
          </p:cNvPr>
          <p:cNvSpPr txBox="1"/>
          <p:nvPr/>
        </p:nvSpPr>
        <p:spPr>
          <a:xfrm>
            <a:off x="7823501" y="3925849"/>
            <a:ext cx="652743" cy="276999"/>
          </a:xfrm>
          <a:prstGeom prst="rect">
            <a:avLst/>
          </a:prstGeom>
          <a:noFill/>
        </p:spPr>
        <p:txBody>
          <a:bodyPr wrap="none" rtlCol="0">
            <a:spAutoFit/>
          </a:bodyPr>
          <a:lstStyle/>
          <a:p>
            <a:r>
              <a:rPr lang="en-US" sz="1200" dirty="0"/>
              <a:t>Density</a:t>
            </a:r>
          </a:p>
        </p:txBody>
      </p:sp>
      <p:sp>
        <p:nvSpPr>
          <p:cNvPr id="63" name="TextBox 62">
            <a:extLst>
              <a:ext uri="{FF2B5EF4-FFF2-40B4-BE49-F238E27FC236}">
                <a16:creationId xmlns:a16="http://schemas.microsoft.com/office/drawing/2014/main" id="{062A07D2-3F24-F037-3B40-6F47B1F6788F}"/>
              </a:ext>
            </a:extLst>
          </p:cNvPr>
          <p:cNvSpPr txBox="1"/>
          <p:nvPr/>
        </p:nvSpPr>
        <p:spPr>
          <a:xfrm>
            <a:off x="8288212" y="5969714"/>
            <a:ext cx="1998624" cy="307777"/>
          </a:xfrm>
          <a:prstGeom prst="rect">
            <a:avLst/>
          </a:prstGeom>
          <a:noFill/>
        </p:spPr>
        <p:txBody>
          <a:bodyPr wrap="none" rtlCol="0">
            <a:spAutoFit/>
          </a:bodyPr>
          <a:lstStyle/>
          <a:p>
            <a:r>
              <a:rPr lang="en-US" altLang="zh-CN" sz="1400" dirty="0"/>
              <a:t>Polycentric development</a:t>
            </a:r>
            <a:endParaRPr lang="en-US" sz="1400" dirty="0"/>
          </a:p>
        </p:txBody>
      </p:sp>
      <p:sp>
        <p:nvSpPr>
          <p:cNvPr id="64" name="Freeform: Shape 63">
            <a:extLst>
              <a:ext uri="{FF2B5EF4-FFF2-40B4-BE49-F238E27FC236}">
                <a16:creationId xmlns:a16="http://schemas.microsoft.com/office/drawing/2014/main" id="{5D903BC5-B434-7A97-0C33-5FDF91603D07}"/>
              </a:ext>
            </a:extLst>
          </p:cNvPr>
          <p:cNvSpPr/>
          <p:nvPr/>
        </p:nvSpPr>
        <p:spPr>
          <a:xfrm>
            <a:off x="8235696" y="4502687"/>
            <a:ext cx="1798320" cy="1117825"/>
          </a:xfrm>
          <a:custGeom>
            <a:avLst/>
            <a:gdLst>
              <a:gd name="connsiteX0" fmla="*/ 0 w 1798320"/>
              <a:gd name="connsiteY0" fmla="*/ 1117825 h 1117825"/>
              <a:gd name="connsiteX1" fmla="*/ 115824 w 1798320"/>
              <a:gd name="connsiteY1" fmla="*/ 1008097 h 1117825"/>
              <a:gd name="connsiteX2" fmla="*/ 152400 w 1798320"/>
              <a:gd name="connsiteY2" fmla="*/ 886177 h 1117825"/>
              <a:gd name="connsiteX3" fmla="*/ 170688 w 1798320"/>
              <a:gd name="connsiteY3" fmla="*/ 776449 h 1117825"/>
              <a:gd name="connsiteX4" fmla="*/ 219456 w 1798320"/>
              <a:gd name="connsiteY4" fmla="*/ 630145 h 1117825"/>
              <a:gd name="connsiteX5" fmla="*/ 262128 w 1798320"/>
              <a:gd name="connsiteY5" fmla="*/ 569185 h 1117825"/>
              <a:gd name="connsiteX6" fmla="*/ 316992 w 1798320"/>
              <a:gd name="connsiteY6" fmla="*/ 581377 h 1117825"/>
              <a:gd name="connsiteX7" fmla="*/ 347472 w 1798320"/>
              <a:gd name="connsiteY7" fmla="*/ 678913 h 1117825"/>
              <a:gd name="connsiteX8" fmla="*/ 414528 w 1798320"/>
              <a:gd name="connsiteY8" fmla="*/ 837409 h 1117825"/>
              <a:gd name="connsiteX9" fmla="*/ 463296 w 1798320"/>
              <a:gd name="connsiteY9" fmla="*/ 922753 h 1117825"/>
              <a:gd name="connsiteX10" fmla="*/ 499872 w 1798320"/>
              <a:gd name="connsiteY10" fmla="*/ 953233 h 1117825"/>
              <a:gd name="connsiteX11" fmla="*/ 585216 w 1798320"/>
              <a:gd name="connsiteY11" fmla="*/ 904465 h 1117825"/>
              <a:gd name="connsiteX12" fmla="*/ 670560 w 1798320"/>
              <a:gd name="connsiteY12" fmla="*/ 727681 h 1117825"/>
              <a:gd name="connsiteX13" fmla="*/ 701040 w 1798320"/>
              <a:gd name="connsiteY13" fmla="*/ 636241 h 1117825"/>
              <a:gd name="connsiteX14" fmla="*/ 731520 w 1798320"/>
              <a:gd name="connsiteY14" fmla="*/ 532609 h 1117825"/>
              <a:gd name="connsiteX15" fmla="*/ 774192 w 1798320"/>
              <a:gd name="connsiteY15" fmla="*/ 392401 h 1117825"/>
              <a:gd name="connsiteX16" fmla="*/ 798576 w 1798320"/>
              <a:gd name="connsiteY16" fmla="*/ 331441 h 1117825"/>
              <a:gd name="connsiteX17" fmla="*/ 835152 w 1798320"/>
              <a:gd name="connsiteY17" fmla="*/ 136369 h 1117825"/>
              <a:gd name="connsiteX18" fmla="*/ 859536 w 1798320"/>
              <a:gd name="connsiteY18" fmla="*/ 32737 h 1117825"/>
              <a:gd name="connsiteX19" fmla="*/ 883920 w 1798320"/>
              <a:gd name="connsiteY19" fmla="*/ 2257 h 1117825"/>
              <a:gd name="connsiteX20" fmla="*/ 920496 w 1798320"/>
              <a:gd name="connsiteY20" fmla="*/ 2257 h 1117825"/>
              <a:gd name="connsiteX21" fmla="*/ 932688 w 1798320"/>
              <a:gd name="connsiteY21" fmla="*/ 14449 h 1117825"/>
              <a:gd name="connsiteX22" fmla="*/ 957072 w 1798320"/>
              <a:gd name="connsiteY22" fmla="*/ 69313 h 1117825"/>
              <a:gd name="connsiteX23" fmla="*/ 981456 w 1798320"/>
              <a:gd name="connsiteY23" fmla="*/ 172945 h 1117825"/>
              <a:gd name="connsiteX24" fmla="*/ 1005840 w 1798320"/>
              <a:gd name="connsiteY24" fmla="*/ 258289 h 1117825"/>
              <a:gd name="connsiteX25" fmla="*/ 1048512 w 1798320"/>
              <a:gd name="connsiteY25" fmla="*/ 374113 h 1117825"/>
              <a:gd name="connsiteX26" fmla="*/ 1066800 w 1798320"/>
              <a:gd name="connsiteY26" fmla="*/ 465553 h 1117825"/>
              <a:gd name="connsiteX27" fmla="*/ 1085088 w 1798320"/>
              <a:gd name="connsiteY27" fmla="*/ 556993 h 1117825"/>
              <a:gd name="connsiteX28" fmla="*/ 1115568 w 1798320"/>
              <a:gd name="connsiteY28" fmla="*/ 648433 h 1117825"/>
              <a:gd name="connsiteX29" fmla="*/ 1164336 w 1798320"/>
              <a:gd name="connsiteY29" fmla="*/ 745969 h 1117825"/>
              <a:gd name="connsiteX30" fmla="*/ 1200912 w 1798320"/>
              <a:gd name="connsiteY30" fmla="*/ 843505 h 1117825"/>
              <a:gd name="connsiteX31" fmla="*/ 1261872 w 1798320"/>
              <a:gd name="connsiteY31" fmla="*/ 898369 h 1117825"/>
              <a:gd name="connsiteX32" fmla="*/ 1322832 w 1798320"/>
              <a:gd name="connsiteY32" fmla="*/ 928849 h 1117825"/>
              <a:gd name="connsiteX33" fmla="*/ 1353312 w 1798320"/>
              <a:gd name="connsiteY33" fmla="*/ 916657 h 1117825"/>
              <a:gd name="connsiteX34" fmla="*/ 1377696 w 1798320"/>
              <a:gd name="connsiteY34" fmla="*/ 819121 h 1117825"/>
              <a:gd name="connsiteX35" fmla="*/ 1402080 w 1798320"/>
              <a:gd name="connsiteY35" fmla="*/ 733777 h 1117825"/>
              <a:gd name="connsiteX36" fmla="*/ 1438656 w 1798320"/>
              <a:gd name="connsiteY36" fmla="*/ 654529 h 1117825"/>
              <a:gd name="connsiteX37" fmla="*/ 1499616 w 1798320"/>
              <a:gd name="connsiteY37" fmla="*/ 544801 h 1117825"/>
              <a:gd name="connsiteX38" fmla="*/ 1560576 w 1798320"/>
              <a:gd name="connsiteY38" fmla="*/ 489937 h 1117825"/>
              <a:gd name="connsiteX39" fmla="*/ 1603248 w 1798320"/>
              <a:gd name="connsiteY39" fmla="*/ 538705 h 1117825"/>
              <a:gd name="connsiteX40" fmla="*/ 1627632 w 1798320"/>
              <a:gd name="connsiteY40" fmla="*/ 630145 h 1117825"/>
              <a:gd name="connsiteX41" fmla="*/ 1664208 w 1798320"/>
              <a:gd name="connsiteY41" fmla="*/ 752065 h 1117825"/>
              <a:gd name="connsiteX42" fmla="*/ 1712976 w 1798320"/>
              <a:gd name="connsiteY42" fmla="*/ 873985 h 1117825"/>
              <a:gd name="connsiteX43" fmla="*/ 1749552 w 1798320"/>
              <a:gd name="connsiteY43" fmla="*/ 947137 h 1117825"/>
              <a:gd name="connsiteX44" fmla="*/ 1767840 w 1798320"/>
              <a:gd name="connsiteY44" fmla="*/ 965425 h 1117825"/>
              <a:gd name="connsiteX45" fmla="*/ 1798320 w 1798320"/>
              <a:gd name="connsiteY45" fmla="*/ 971521 h 1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8320" h="1117825">
                <a:moveTo>
                  <a:pt x="0" y="1117825"/>
                </a:moveTo>
                <a:cubicBezTo>
                  <a:pt x="45212" y="1082265"/>
                  <a:pt x="90424" y="1046705"/>
                  <a:pt x="115824" y="1008097"/>
                </a:cubicBezTo>
                <a:cubicBezTo>
                  <a:pt x="141224" y="969489"/>
                  <a:pt x="143256" y="924785"/>
                  <a:pt x="152400" y="886177"/>
                </a:cubicBezTo>
                <a:cubicBezTo>
                  <a:pt x="161544" y="847569"/>
                  <a:pt x="159512" y="819121"/>
                  <a:pt x="170688" y="776449"/>
                </a:cubicBezTo>
                <a:cubicBezTo>
                  <a:pt x="181864" y="733777"/>
                  <a:pt x="204216" y="664689"/>
                  <a:pt x="219456" y="630145"/>
                </a:cubicBezTo>
                <a:cubicBezTo>
                  <a:pt x="234696" y="595601"/>
                  <a:pt x="245872" y="577313"/>
                  <a:pt x="262128" y="569185"/>
                </a:cubicBezTo>
                <a:cubicBezTo>
                  <a:pt x="278384" y="561057"/>
                  <a:pt x="302768" y="563089"/>
                  <a:pt x="316992" y="581377"/>
                </a:cubicBezTo>
                <a:cubicBezTo>
                  <a:pt x="331216" y="599665"/>
                  <a:pt x="331216" y="636241"/>
                  <a:pt x="347472" y="678913"/>
                </a:cubicBezTo>
                <a:cubicBezTo>
                  <a:pt x="363728" y="721585"/>
                  <a:pt x="395224" y="796769"/>
                  <a:pt x="414528" y="837409"/>
                </a:cubicBezTo>
                <a:cubicBezTo>
                  <a:pt x="433832" y="878049"/>
                  <a:pt x="449072" y="903449"/>
                  <a:pt x="463296" y="922753"/>
                </a:cubicBezTo>
                <a:cubicBezTo>
                  <a:pt x="477520" y="942057"/>
                  <a:pt x="479552" y="956281"/>
                  <a:pt x="499872" y="953233"/>
                </a:cubicBezTo>
                <a:cubicBezTo>
                  <a:pt x="520192" y="950185"/>
                  <a:pt x="556768" y="942057"/>
                  <a:pt x="585216" y="904465"/>
                </a:cubicBezTo>
                <a:cubicBezTo>
                  <a:pt x="613664" y="866873"/>
                  <a:pt x="651256" y="772385"/>
                  <a:pt x="670560" y="727681"/>
                </a:cubicBezTo>
                <a:cubicBezTo>
                  <a:pt x="689864" y="682977"/>
                  <a:pt x="690880" y="668753"/>
                  <a:pt x="701040" y="636241"/>
                </a:cubicBezTo>
                <a:cubicBezTo>
                  <a:pt x="711200" y="603729"/>
                  <a:pt x="719328" y="573249"/>
                  <a:pt x="731520" y="532609"/>
                </a:cubicBezTo>
                <a:cubicBezTo>
                  <a:pt x="743712" y="491969"/>
                  <a:pt x="763016" y="425929"/>
                  <a:pt x="774192" y="392401"/>
                </a:cubicBezTo>
                <a:cubicBezTo>
                  <a:pt x="785368" y="358873"/>
                  <a:pt x="788416" y="374113"/>
                  <a:pt x="798576" y="331441"/>
                </a:cubicBezTo>
                <a:cubicBezTo>
                  <a:pt x="808736" y="288769"/>
                  <a:pt x="824992" y="186153"/>
                  <a:pt x="835152" y="136369"/>
                </a:cubicBezTo>
                <a:cubicBezTo>
                  <a:pt x="845312" y="86585"/>
                  <a:pt x="851408" y="55089"/>
                  <a:pt x="859536" y="32737"/>
                </a:cubicBezTo>
                <a:cubicBezTo>
                  <a:pt x="867664" y="10385"/>
                  <a:pt x="873760" y="7337"/>
                  <a:pt x="883920" y="2257"/>
                </a:cubicBezTo>
                <a:cubicBezTo>
                  <a:pt x="894080" y="-2823"/>
                  <a:pt x="920496" y="2257"/>
                  <a:pt x="920496" y="2257"/>
                </a:cubicBezTo>
                <a:cubicBezTo>
                  <a:pt x="928624" y="4289"/>
                  <a:pt x="926592" y="3273"/>
                  <a:pt x="932688" y="14449"/>
                </a:cubicBezTo>
                <a:cubicBezTo>
                  <a:pt x="938784" y="25625"/>
                  <a:pt x="948944" y="42897"/>
                  <a:pt x="957072" y="69313"/>
                </a:cubicBezTo>
                <a:cubicBezTo>
                  <a:pt x="965200" y="95729"/>
                  <a:pt x="973328" y="141449"/>
                  <a:pt x="981456" y="172945"/>
                </a:cubicBezTo>
                <a:cubicBezTo>
                  <a:pt x="989584" y="204441"/>
                  <a:pt x="994664" y="224761"/>
                  <a:pt x="1005840" y="258289"/>
                </a:cubicBezTo>
                <a:cubicBezTo>
                  <a:pt x="1017016" y="291817"/>
                  <a:pt x="1038352" y="339569"/>
                  <a:pt x="1048512" y="374113"/>
                </a:cubicBezTo>
                <a:cubicBezTo>
                  <a:pt x="1058672" y="408657"/>
                  <a:pt x="1060704" y="435073"/>
                  <a:pt x="1066800" y="465553"/>
                </a:cubicBezTo>
                <a:cubicBezTo>
                  <a:pt x="1072896" y="496033"/>
                  <a:pt x="1076960" y="526513"/>
                  <a:pt x="1085088" y="556993"/>
                </a:cubicBezTo>
                <a:cubicBezTo>
                  <a:pt x="1093216" y="587473"/>
                  <a:pt x="1102360" y="616937"/>
                  <a:pt x="1115568" y="648433"/>
                </a:cubicBezTo>
                <a:cubicBezTo>
                  <a:pt x="1128776" y="679929"/>
                  <a:pt x="1150112" y="713457"/>
                  <a:pt x="1164336" y="745969"/>
                </a:cubicBezTo>
                <a:cubicBezTo>
                  <a:pt x="1178560" y="778481"/>
                  <a:pt x="1184656" y="818105"/>
                  <a:pt x="1200912" y="843505"/>
                </a:cubicBezTo>
                <a:cubicBezTo>
                  <a:pt x="1217168" y="868905"/>
                  <a:pt x="1241552" y="884145"/>
                  <a:pt x="1261872" y="898369"/>
                </a:cubicBezTo>
                <a:cubicBezTo>
                  <a:pt x="1282192" y="912593"/>
                  <a:pt x="1322832" y="928849"/>
                  <a:pt x="1322832" y="928849"/>
                </a:cubicBezTo>
                <a:cubicBezTo>
                  <a:pt x="1338072" y="931897"/>
                  <a:pt x="1344168" y="934945"/>
                  <a:pt x="1353312" y="916657"/>
                </a:cubicBezTo>
                <a:cubicBezTo>
                  <a:pt x="1362456" y="898369"/>
                  <a:pt x="1369568" y="849601"/>
                  <a:pt x="1377696" y="819121"/>
                </a:cubicBezTo>
                <a:cubicBezTo>
                  <a:pt x="1385824" y="788641"/>
                  <a:pt x="1391920" y="761209"/>
                  <a:pt x="1402080" y="733777"/>
                </a:cubicBezTo>
                <a:cubicBezTo>
                  <a:pt x="1412240" y="706345"/>
                  <a:pt x="1422400" y="686025"/>
                  <a:pt x="1438656" y="654529"/>
                </a:cubicBezTo>
                <a:cubicBezTo>
                  <a:pt x="1454912" y="623033"/>
                  <a:pt x="1479296" y="572233"/>
                  <a:pt x="1499616" y="544801"/>
                </a:cubicBezTo>
                <a:cubicBezTo>
                  <a:pt x="1519936" y="517369"/>
                  <a:pt x="1543304" y="490953"/>
                  <a:pt x="1560576" y="489937"/>
                </a:cubicBezTo>
                <a:cubicBezTo>
                  <a:pt x="1577848" y="488921"/>
                  <a:pt x="1592072" y="515337"/>
                  <a:pt x="1603248" y="538705"/>
                </a:cubicBezTo>
                <a:cubicBezTo>
                  <a:pt x="1614424" y="562073"/>
                  <a:pt x="1617472" y="594585"/>
                  <a:pt x="1627632" y="630145"/>
                </a:cubicBezTo>
                <a:cubicBezTo>
                  <a:pt x="1637792" y="665705"/>
                  <a:pt x="1649984" y="711425"/>
                  <a:pt x="1664208" y="752065"/>
                </a:cubicBezTo>
                <a:cubicBezTo>
                  <a:pt x="1678432" y="792705"/>
                  <a:pt x="1698752" y="841473"/>
                  <a:pt x="1712976" y="873985"/>
                </a:cubicBezTo>
                <a:cubicBezTo>
                  <a:pt x="1727200" y="906497"/>
                  <a:pt x="1749552" y="947137"/>
                  <a:pt x="1749552" y="947137"/>
                </a:cubicBezTo>
                <a:cubicBezTo>
                  <a:pt x="1758696" y="962377"/>
                  <a:pt x="1759712" y="961361"/>
                  <a:pt x="1767840" y="965425"/>
                </a:cubicBezTo>
                <a:cubicBezTo>
                  <a:pt x="1775968" y="969489"/>
                  <a:pt x="1787144" y="970505"/>
                  <a:pt x="1798320" y="971521"/>
                </a:cubicBezTo>
              </a:path>
            </a:pathLst>
          </a:cu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AEA67F91-96A1-BB1D-F8CA-188D77F3927D}"/>
              </a:ext>
            </a:extLst>
          </p:cNvPr>
          <p:cNvCxnSpPr>
            <a:cxnSpLocks/>
            <a:stCxn id="64" idx="38"/>
          </p:cNvCxnSpPr>
          <p:nvPr/>
        </p:nvCxnSpPr>
        <p:spPr>
          <a:xfrm>
            <a:off x="9796272" y="4992624"/>
            <a:ext cx="2505" cy="543213"/>
          </a:xfrm>
          <a:prstGeom prst="line">
            <a:avLst/>
          </a:prstGeom>
          <a:ln w="190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D52DE15-A059-77D3-3D89-86656EE7D4AB}"/>
              </a:ext>
            </a:extLst>
          </p:cNvPr>
          <p:cNvCxnSpPr>
            <a:cxnSpLocks/>
          </p:cNvCxnSpPr>
          <p:nvPr/>
        </p:nvCxnSpPr>
        <p:spPr>
          <a:xfrm>
            <a:off x="8520991" y="5101590"/>
            <a:ext cx="9818" cy="434247"/>
          </a:xfrm>
          <a:prstGeom prst="line">
            <a:avLst/>
          </a:prstGeom>
          <a:ln w="190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FB7AC4B-2781-4665-6C8A-A52471BA70C0}"/>
              </a:ext>
            </a:extLst>
          </p:cNvPr>
          <p:cNvSpPr txBox="1"/>
          <p:nvPr/>
        </p:nvSpPr>
        <p:spPr>
          <a:xfrm>
            <a:off x="8246925" y="5535837"/>
            <a:ext cx="659155" cy="253916"/>
          </a:xfrm>
          <a:prstGeom prst="rect">
            <a:avLst/>
          </a:prstGeom>
          <a:noFill/>
        </p:spPr>
        <p:txBody>
          <a:bodyPr wrap="none" rtlCol="0">
            <a:spAutoFit/>
          </a:bodyPr>
          <a:lstStyle/>
          <a:p>
            <a:r>
              <a:rPr lang="en-US" sz="1050" dirty="0"/>
              <a:t>Sub-CBD</a:t>
            </a:r>
            <a:endParaRPr lang="en-US" sz="1200" dirty="0"/>
          </a:p>
        </p:txBody>
      </p:sp>
      <p:sp>
        <p:nvSpPr>
          <p:cNvPr id="71" name="TextBox 70">
            <a:extLst>
              <a:ext uri="{FF2B5EF4-FFF2-40B4-BE49-F238E27FC236}">
                <a16:creationId xmlns:a16="http://schemas.microsoft.com/office/drawing/2014/main" id="{05E17B09-1469-AA29-1F9B-6C7C73EE98E8}"/>
              </a:ext>
            </a:extLst>
          </p:cNvPr>
          <p:cNvSpPr txBox="1"/>
          <p:nvPr/>
        </p:nvSpPr>
        <p:spPr>
          <a:xfrm>
            <a:off x="9464296" y="5535837"/>
            <a:ext cx="659155" cy="253916"/>
          </a:xfrm>
          <a:prstGeom prst="rect">
            <a:avLst/>
          </a:prstGeom>
          <a:noFill/>
        </p:spPr>
        <p:txBody>
          <a:bodyPr wrap="none" rtlCol="0">
            <a:spAutoFit/>
          </a:bodyPr>
          <a:lstStyle/>
          <a:p>
            <a:r>
              <a:rPr lang="en-US" sz="1050" dirty="0"/>
              <a:t>Sub-CBD</a:t>
            </a:r>
            <a:endParaRPr lang="en-US" sz="1200" dirty="0"/>
          </a:p>
        </p:txBody>
      </p:sp>
    </p:spTree>
    <p:extLst>
      <p:ext uri="{BB962C8B-B14F-4D97-AF65-F5344CB8AC3E}">
        <p14:creationId xmlns:p14="http://schemas.microsoft.com/office/powerpoint/2010/main" val="395440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5257E4-0A46-DC3A-E05D-C6092386967F}"/>
              </a:ext>
            </a:extLst>
          </p:cNvPr>
          <p:cNvSpPr>
            <a:spLocks noGrp="1"/>
          </p:cNvSpPr>
          <p:nvPr>
            <p:ph idx="1"/>
          </p:nvPr>
        </p:nvSpPr>
        <p:spPr>
          <a:xfrm>
            <a:off x="1227598" y="1682539"/>
            <a:ext cx="9951720" cy="4351338"/>
          </a:xfrm>
        </p:spPr>
        <p:txBody>
          <a:bodyPr>
            <a:normAutofit/>
          </a:bodyPr>
          <a:lstStyle/>
          <a:p>
            <a:r>
              <a:rPr lang="en-US" sz="2400" dirty="0">
                <a:latin typeface="Didot"/>
              </a:rPr>
              <a:t>By examining the UHI intensities of 50 metropolitan regions in Germany with various landscape/urban spatial structure metrics, this study aims to:</a:t>
            </a:r>
          </a:p>
          <a:p>
            <a:endParaRPr lang="en-US" sz="2400" dirty="0">
              <a:latin typeface="Didot"/>
            </a:endParaRPr>
          </a:p>
          <a:p>
            <a:pPr lvl="1"/>
            <a:r>
              <a:rPr lang="en-US" dirty="0">
                <a:latin typeface="Didot"/>
              </a:rPr>
              <a:t>evaluate the degree to which traditional urban spatial patterns, including measures of land-use composition, fragmentation, and shape complexity, influence the UHI effect. </a:t>
            </a:r>
          </a:p>
          <a:p>
            <a:pPr lvl="1"/>
            <a:endParaRPr lang="en-US" dirty="0">
              <a:latin typeface="Didot"/>
            </a:endParaRPr>
          </a:p>
          <a:p>
            <a:pPr lvl="1"/>
            <a:r>
              <a:rPr lang="en-US" dirty="0">
                <a:latin typeface="Didot"/>
              </a:rPr>
              <a:t>investigate the capacity of a polycentric spatial pattern, characterized by features of disaggregation and compactness, to mitigate urban heat.</a:t>
            </a:r>
            <a:endParaRPr lang="en-US" sz="2400" dirty="0"/>
          </a:p>
          <a:p>
            <a:endParaRPr lang="en-US" dirty="0"/>
          </a:p>
          <a:p>
            <a:endParaRPr lang="en-US" dirty="0"/>
          </a:p>
        </p:txBody>
      </p:sp>
      <p:grpSp>
        <p:nvGrpSpPr>
          <p:cNvPr id="4" name="Group 3">
            <a:extLst>
              <a:ext uri="{FF2B5EF4-FFF2-40B4-BE49-F238E27FC236}">
                <a16:creationId xmlns:a16="http://schemas.microsoft.com/office/drawing/2014/main" id="{037DBB99-FFAC-02B5-598A-1F963BA77B4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D3C412C2-E4BB-4C80-4B1F-34DE3A8062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630752DE-2129-C1CA-E853-ABA2087CC1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2" name="TextBox 1">
            <a:extLst>
              <a:ext uri="{FF2B5EF4-FFF2-40B4-BE49-F238E27FC236}">
                <a16:creationId xmlns:a16="http://schemas.microsoft.com/office/drawing/2014/main" id="{625774A3-BF80-EEA7-6E0A-1399C42406CF}"/>
              </a:ext>
            </a:extLst>
          </p:cNvPr>
          <p:cNvSpPr txBox="1"/>
          <p:nvPr/>
        </p:nvSpPr>
        <p:spPr>
          <a:xfrm>
            <a:off x="1227598" y="726624"/>
            <a:ext cx="8625840" cy="523220"/>
          </a:xfrm>
          <a:prstGeom prst="rect">
            <a:avLst/>
          </a:prstGeom>
          <a:noFill/>
        </p:spPr>
        <p:txBody>
          <a:bodyPr wrap="square">
            <a:spAutoFit/>
          </a:bodyPr>
          <a:lstStyle/>
          <a:p>
            <a:r>
              <a:rPr lang="en-US" sz="2800" b="1" dirty="0"/>
              <a:t>Research objectives:</a:t>
            </a:r>
          </a:p>
        </p:txBody>
      </p:sp>
    </p:spTree>
    <p:extLst>
      <p:ext uri="{BB962C8B-B14F-4D97-AF65-F5344CB8AC3E}">
        <p14:creationId xmlns:p14="http://schemas.microsoft.com/office/powerpoint/2010/main" val="728987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DB4A3D-1656-4109-8718-4BAEC74F4A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B4F56BAA-E4C7-5C08-6CE3-FE273B0BC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AA15BF47-4C1B-BBD9-3022-DE626BBE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10" name="Picture 9">
            <a:extLst>
              <a:ext uri="{FF2B5EF4-FFF2-40B4-BE49-F238E27FC236}">
                <a16:creationId xmlns:a16="http://schemas.microsoft.com/office/drawing/2014/main" id="{00E634F1-C6F7-2FCD-1FC4-3D3955590F93}"/>
              </a:ext>
            </a:extLst>
          </p:cNvPr>
          <p:cNvPicPr>
            <a:picLocks noChangeAspect="1"/>
          </p:cNvPicPr>
          <p:nvPr/>
        </p:nvPicPr>
        <p:blipFill>
          <a:blip r:embed="rId3"/>
          <a:stretch>
            <a:fillRect/>
          </a:stretch>
        </p:blipFill>
        <p:spPr>
          <a:xfrm>
            <a:off x="5219337" y="262002"/>
            <a:ext cx="6512594" cy="6471427"/>
          </a:xfrm>
          <a:prstGeom prst="rect">
            <a:avLst/>
          </a:prstGeom>
        </p:spPr>
      </p:pic>
      <p:pic>
        <p:nvPicPr>
          <p:cNvPr id="11" name="Picture 10">
            <a:extLst>
              <a:ext uri="{FF2B5EF4-FFF2-40B4-BE49-F238E27FC236}">
                <a16:creationId xmlns:a16="http://schemas.microsoft.com/office/drawing/2014/main" id="{FC686C12-223F-67FF-FE24-38973325C8D9}"/>
              </a:ext>
            </a:extLst>
          </p:cNvPr>
          <p:cNvPicPr>
            <a:picLocks noChangeAspect="1"/>
          </p:cNvPicPr>
          <p:nvPr/>
        </p:nvPicPr>
        <p:blipFill>
          <a:blip r:embed="rId4"/>
          <a:stretch>
            <a:fillRect/>
          </a:stretch>
        </p:blipFill>
        <p:spPr>
          <a:xfrm>
            <a:off x="1987420" y="597784"/>
            <a:ext cx="2347175" cy="2957179"/>
          </a:xfrm>
          <a:prstGeom prst="rect">
            <a:avLst/>
          </a:prstGeom>
        </p:spPr>
      </p:pic>
      <p:sp>
        <p:nvSpPr>
          <p:cNvPr id="14" name="Arrow: Right 13">
            <a:extLst>
              <a:ext uri="{FF2B5EF4-FFF2-40B4-BE49-F238E27FC236}">
                <a16:creationId xmlns:a16="http://schemas.microsoft.com/office/drawing/2014/main" id="{2E169FDC-439D-96F4-6E44-FC499AFE3605}"/>
              </a:ext>
            </a:extLst>
          </p:cNvPr>
          <p:cNvSpPr/>
          <p:nvPr/>
        </p:nvSpPr>
        <p:spPr>
          <a:xfrm>
            <a:off x="4420841" y="1449919"/>
            <a:ext cx="884742" cy="338554"/>
          </a:xfrm>
          <a:prstGeom prst="rightArrow">
            <a:avLst>
              <a:gd name="adj1" fmla="val 56877"/>
              <a:gd name="adj2" fmla="val 50000"/>
            </a:avLst>
          </a:prstGeom>
          <a:solidFill>
            <a:schemeClr val="bg1">
              <a:lumMod val="6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2C9E4A8-CD07-4C72-22F8-E37015399817}"/>
              </a:ext>
            </a:extLst>
          </p:cNvPr>
          <p:cNvSpPr txBox="1"/>
          <p:nvPr/>
        </p:nvSpPr>
        <p:spPr>
          <a:xfrm>
            <a:off x="2359503" y="283593"/>
            <a:ext cx="6153374" cy="338554"/>
          </a:xfrm>
          <a:prstGeom prst="rect">
            <a:avLst/>
          </a:prstGeom>
          <a:noFill/>
        </p:spPr>
        <p:txBody>
          <a:bodyPr wrap="square">
            <a:spAutoFit/>
          </a:bodyPr>
          <a:lstStyle/>
          <a:p>
            <a:r>
              <a:rPr lang="en-US" sz="1600" dirty="0"/>
              <a:t>German Regions</a:t>
            </a:r>
          </a:p>
        </p:txBody>
      </p:sp>
      <p:sp>
        <p:nvSpPr>
          <p:cNvPr id="18" name="TextBox 17">
            <a:extLst>
              <a:ext uri="{FF2B5EF4-FFF2-40B4-BE49-F238E27FC236}">
                <a16:creationId xmlns:a16="http://schemas.microsoft.com/office/drawing/2014/main" id="{48A9B0F8-EE40-CAF1-C4EC-124C79C35F3E}"/>
              </a:ext>
            </a:extLst>
          </p:cNvPr>
          <p:cNvSpPr txBox="1"/>
          <p:nvPr/>
        </p:nvSpPr>
        <p:spPr>
          <a:xfrm>
            <a:off x="1241949" y="4070472"/>
            <a:ext cx="4546787" cy="2339102"/>
          </a:xfrm>
          <a:prstGeom prst="rect">
            <a:avLst/>
          </a:prstGeom>
          <a:noFill/>
        </p:spPr>
        <p:txBody>
          <a:bodyPr wrap="square">
            <a:spAutoFit/>
          </a:bodyPr>
          <a:lstStyle/>
          <a:p>
            <a:pPr marL="285750" indent="-285750">
              <a:buFont typeface="Arial" panose="020B0604020202020204" pitchFamily="34" charset="0"/>
              <a:buChar char="•"/>
            </a:pPr>
            <a:r>
              <a:rPr lang="en-US" sz="1600" b="1" dirty="0"/>
              <a:t>Area: </a:t>
            </a:r>
            <a:r>
              <a:rPr lang="en-US" sz="1600" dirty="0"/>
              <a:t>50 functional city-regions</a:t>
            </a:r>
          </a:p>
          <a:p>
            <a:pPr marL="285750" indent="-285750">
              <a:buFont typeface="Arial" panose="020B0604020202020204" pitchFamily="34" charset="0"/>
              <a:buChar char="•"/>
            </a:pPr>
            <a:r>
              <a:rPr lang="en-US" altLang="zh-CN" sz="1600" b="1" dirty="0"/>
              <a:t>Data: </a:t>
            </a:r>
          </a:p>
          <a:p>
            <a:pPr marL="742950" lvl="1" indent="-285750">
              <a:buFont typeface="Arial" panose="020B0604020202020204" pitchFamily="34" charset="0"/>
              <a:buChar char="•"/>
            </a:pPr>
            <a:r>
              <a:rPr lang="en-US" altLang="zh-CN" sz="1600" dirty="0"/>
              <a:t>Land </a:t>
            </a:r>
            <a:r>
              <a:rPr lang="en-US" sz="1600" dirty="0"/>
              <a:t>surface temperature (LST)</a:t>
            </a:r>
          </a:p>
          <a:p>
            <a:pPr marL="1200150" lvl="2" indent="-285750">
              <a:buFont typeface="Arial" panose="020B0604020202020204" pitchFamily="34" charset="0"/>
              <a:buChar char="•"/>
            </a:pPr>
            <a:r>
              <a:rPr lang="en-US" sz="1600" dirty="0"/>
              <a:t>in June, July, August</a:t>
            </a:r>
            <a:r>
              <a:rPr lang="en-US" altLang="zh-CN" sz="1600" dirty="0"/>
              <a:t> </a:t>
            </a:r>
          </a:p>
          <a:p>
            <a:pPr marL="1085850" lvl="2" indent="-171450">
              <a:buFont typeface="Arial" panose="020B0604020202020204" pitchFamily="34" charset="0"/>
              <a:buChar char="•"/>
            </a:pPr>
            <a:r>
              <a:rPr lang="en-US" sz="1600" dirty="0"/>
              <a:t>  MODIS Aqua satellite 1km. </a:t>
            </a:r>
          </a:p>
          <a:p>
            <a:pPr marL="1085850" lvl="2" indent="-171450">
              <a:buFont typeface="Arial" panose="020B0604020202020204" pitchFamily="34" charset="0"/>
              <a:buChar char="•"/>
            </a:pPr>
            <a:r>
              <a:rPr lang="en-US" sz="1600" dirty="0"/>
              <a:t>  Collect 1:30PM and 1:30AM</a:t>
            </a:r>
          </a:p>
          <a:p>
            <a:pPr marL="628650" lvl="1" indent="-171450">
              <a:buFont typeface="Arial" panose="020B0604020202020204" pitchFamily="34" charset="0"/>
              <a:buChar char="•"/>
            </a:pPr>
            <a:r>
              <a:rPr lang="en-US" sz="1600" dirty="0"/>
              <a:t>CORINE Land Cover</a:t>
            </a:r>
          </a:p>
          <a:p>
            <a:pPr marL="628650" lvl="1" indent="-171450">
              <a:buFont typeface="Arial" panose="020B0604020202020204" pitchFamily="34" charset="0"/>
              <a:buChar char="•"/>
            </a:pPr>
            <a:r>
              <a:rPr lang="en-US" sz="1600" dirty="0"/>
              <a:t>SRTM DEM</a:t>
            </a:r>
          </a:p>
          <a:p>
            <a:pPr marL="285750"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6D7DB184-6798-CF87-CFBC-954153DE87AD}"/>
              </a:ext>
            </a:extLst>
          </p:cNvPr>
          <p:cNvSpPr txBox="1"/>
          <p:nvPr/>
        </p:nvSpPr>
        <p:spPr>
          <a:xfrm>
            <a:off x="4326046" y="1788473"/>
            <a:ext cx="1074333" cy="261610"/>
          </a:xfrm>
          <a:prstGeom prst="rect">
            <a:avLst/>
          </a:prstGeom>
          <a:noFill/>
        </p:spPr>
        <p:txBody>
          <a:bodyPr wrap="none" rtlCol="0">
            <a:spAutoFit/>
          </a:bodyPr>
          <a:lstStyle/>
          <a:p>
            <a:r>
              <a:rPr lang="en-US" sz="1100" dirty="0"/>
              <a:t>Berlin/Potsdam</a:t>
            </a:r>
          </a:p>
        </p:txBody>
      </p:sp>
    </p:spTree>
    <p:extLst>
      <p:ext uri="{BB962C8B-B14F-4D97-AF65-F5344CB8AC3E}">
        <p14:creationId xmlns:p14="http://schemas.microsoft.com/office/powerpoint/2010/main" val="372837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4876DD8-6DD3-3379-3873-7CA48B006E09}"/>
              </a:ext>
            </a:extLst>
          </p:cNvPr>
          <p:cNvSpPr txBox="1"/>
          <p:nvPr/>
        </p:nvSpPr>
        <p:spPr>
          <a:xfrm>
            <a:off x="1226662" y="3240028"/>
            <a:ext cx="2310820" cy="984885"/>
          </a:xfrm>
          <a:prstGeom prst="rect">
            <a:avLst/>
          </a:prstGeom>
          <a:noFill/>
        </p:spPr>
        <p:txBody>
          <a:bodyPr wrap="square">
            <a:spAutoFit/>
          </a:bodyPr>
          <a:lstStyle/>
          <a:p>
            <a:r>
              <a:rPr lang="en-US" altLang="zh-CN" sz="1400" dirty="0"/>
              <a:t>Patch density (PD): 0.228</a:t>
            </a:r>
          </a:p>
          <a:p>
            <a:r>
              <a:rPr lang="en-US" sz="1400" dirty="0"/>
              <a:t>Percentage of like </a:t>
            </a:r>
          </a:p>
          <a:p>
            <a:r>
              <a:rPr lang="en-US" sz="1400" dirty="0"/>
              <a:t>adjacencies (PLADJ): 91.117</a:t>
            </a:r>
          </a:p>
          <a:p>
            <a:endParaRPr lang="en-US" sz="1600" b="1" dirty="0"/>
          </a:p>
        </p:txBody>
      </p:sp>
      <p:pic>
        <p:nvPicPr>
          <p:cNvPr id="17" name="Picture 16">
            <a:extLst>
              <a:ext uri="{FF2B5EF4-FFF2-40B4-BE49-F238E27FC236}">
                <a16:creationId xmlns:a16="http://schemas.microsoft.com/office/drawing/2014/main" id="{02709B11-5E5C-6E40-5C01-DFC02EEEA553}"/>
              </a:ext>
            </a:extLst>
          </p:cNvPr>
          <p:cNvPicPr>
            <a:picLocks noChangeAspect="1"/>
          </p:cNvPicPr>
          <p:nvPr/>
        </p:nvPicPr>
        <p:blipFill>
          <a:blip r:embed="rId3"/>
          <a:stretch>
            <a:fillRect/>
          </a:stretch>
        </p:blipFill>
        <p:spPr>
          <a:xfrm>
            <a:off x="1185782" y="1373077"/>
            <a:ext cx="1984394" cy="1866951"/>
          </a:xfrm>
          <a:prstGeom prst="rect">
            <a:avLst/>
          </a:prstGeom>
        </p:spPr>
      </p:pic>
      <p:grpSp>
        <p:nvGrpSpPr>
          <p:cNvPr id="19" name="Group 18">
            <a:extLst>
              <a:ext uri="{FF2B5EF4-FFF2-40B4-BE49-F238E27FC236}">
                <a16:creationId xmlns:a16="http://schemas.microsoft.com/office/drawing/2014/main" id="{73312BF5-2176-D357-C9DE-F62FB7E136E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21" name="Freeform 6">
              <a:extLst>
                <a:ext uri="{FF2B5EF4-FFF2-40B4-BE49-F238E27FC236}">
                  <a16:creationId xmlns:a16="http://schemas.microsoft.com/office/drawing/2014/main" id="{DA2CFB7C-8F93-3DF8-8835-5B3F868C7F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22" name="Freeform 6">
              <a:extLst>
                <a:ext uri="{FF2B5EF4-FFF2-40B4-BE49-F238E27FC236}">
                  <a16:creationId xmlns:a16="http://schemas.microsoft.com/office/drawing/2014/main" id="{549A84AA-FDC0-FE9A-840F-F4C2113429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26" name="TextBox 25">
            <a:extLst>
              <a:ext uri="{FF2B5EF4-FFF2-40B4-BE49-F238E27FC236}">
                <a16:creationId xmlns:a16="http://schemas.microsoft.com/office/drawing/2014/main" id="{3D073854-0BB7-5572-40D6-90C97AD22B1D}"/>
              </a:ext>
            </a:extLst>
          </p:cNvPr>
          <p:cNvSpPr txBox="1"/>
          <p:nvPr/>
        </p:nvSpPr>
        <p:spPr>
          <a:xfrm>
            <a:off x="3411078" y="3240028"/>
            <a:ext cx="2137912" cy="954107"/>
          </a:xfrm>
          <a:prstGeom prst="rect">
            <a:avLst/>
          </a:prstGeom>
          <a:noFill/>
        </p:spPr>
        <p:txBody>
          <a:bodyPr wrap="square">
            <a:spAutoFit/>
          </a:bodyPr>
          <a:lstStyle/>
          <a:p>
            <a:r>
              <a:rPr lang="en-US" altLang="zh-CN" sz="1400" dirty="0"/>
              <a:t>Patch density (PD): </a:t>
            </a:r>
            <a:r>
              <a:rPr lang="en-US" sz="1400" dirty="0"/>
              <a:t>0.872</a:t>
            </a:r>
          </a:p>
          <a:p>
            <a:r>
              <a:rPr lang="en-US" sz="1400" dirty="0"/>
              <a:t>Percentage of like </a:t>
            </a:r>
          </a:p>
          <a:p>
            <a:r>
              <a:rPr lang="en-US" sz="1400" dirty="0"/>
              <a:t>adjacencies (PLADJ): 83.86</a:t>
            </a:r>
          </a:p>
          <a:p>
            <a:endParaRPr lang="en-US" sz="1400" dirty="0"/>
          </a:p>
        </p:txBody>
      </p:sp>
      <p:sp>
        <p:nvSpPr>
          <p:cNvPr id="29" name="TextBox 28">
            <a:extLst>
              <a:ext uri="{FF2B5EF4-FFF2-40B4-BE49-F238E27FC236}">
                <a16:creationId xmlns:a16="http://schemas.microsoft.com/office/drawing/2014/main" id="{96B8B669-C0BD-7A6D-2210-FF18391962F9}"/>
              </a:ext>
            </a:extLst>
          </p:cNvPr>
          <p:cNvSpPr txBox="1"/>
          <p:nvPr/>
        </p:nvSpPr>
        <p:spPr>
          <a:xfrm>
            <a:off x="6672055" y="3257640"/>
            <a:ext cx="1970087" cy="307777"/>
          </a:xfrm>
          <a:prstGeom prst="rect">
            <a:avLst/>
          </a:prstGeom>
          <a:noFill/>
        </p:spPr>
        <p:txBody>
          <a:bodyPr wrap="square">
            <a:spAutoFit/>
          </a:bodyPr>
          <a:lstStyle/>
          <a:p>
            <a:r>
              <a:rPr lang="en-US" sz="1400" dirty="0"/>
              <a:t>Contagion index: 38.22</a:t>
            </a:r>
            <a:endParaRPr lang="en-US" sz="1600" dirty="0"/>
          </a:p>
        </p:txBody>
      </p:sp>
      <p:sp>
        <p:nvSpPr>
          <p:cNvPr id="33" name="TextBox 32">
            <a:extLst>
              <a:ext uri="{FF2B5EF4-FFF2-40B4-BE49-F238E27FC236}">
                <a16:creationId xmlns:a16="http://schemas.microsoft.com/office/drawing/2014/main" id="{E119FE0F-AE95-10A9-8133-5C181BEA704B}"/>
              </a:ext>
            </a:extLst>
          </p:cNvPr>
          <p:cNvSpPr txBox="1"/>
          <p:nvPr/>
        </p:nvSpPr>
        <p:spPr>
          <a:xfrm>
            <a:off x="1508956" y="1079732"/>
            <a:ext cx="1746233" cy="307777"/>
          </a:xfrm>
          <a:prstGeom prst="rect">
            <a:avLst/>
          </a:prstGeom>
          <a:noFill/>
        </p:spPr>
        <p:txBody>
          <a:bodyPr wrap="square">
            <a:spAutoFit/>
          </a:bodyPr>
          <a:lstStyle/>
          <a:p>
            <a:r>
              <a:rPr lang="en-US" sz="1400" b="1" i="0" dirty="0">
                <a:solidFill>
                  <a:srgbClr val="000000"/>
                </a:solidFill>
                <a:effectLst/>
                <a:latin typeface="Segoe UI" panose="020B0502040204020203" pitchFamily="34" charset="0"/>
              </a:rPr>
              <a:t>Berlin/Potsdam</a:t>
            </a:r>
            <a:endParaRPr lang="en-US" sz="1400" b="1" dirty="0"/>
          </a:p>
        </p:txBody>
      </p:sp>
      <p:sp>
        <p:nvSpPr>
          <p:cNvPr id="35" name="TextBox 34">
            <a:extLst>
              <a:ext uri="{FF2B5EF4-FFF2-40B4-BE49-F238E27FC236}">
                <a16:creationId xmlns:a16="http://schemas.microsoft.com/office/drawing/2014/main" id="{D663527C-7F82-B288-E5CC-3D72A99859B0}"/>
              </a:ext>
            </a:extLst>
          </p:cNvPr>
          <p:cNvSpPr txBox="1"/>
          <p:nvPr/>
        </p:nvSpPr>
        <p:spPr>
          <a:xfrm>
            <a:off x="3653332" y="1079732"/>
            <a:ext cx="1536787" cy="307777"/>
          </a:xfrm>
          <a:prstGeom prst="rect">
            <a:avLst/>
          </a:prstGeom>
          <a:noFill/>
        </p:spPr>
        <p:txBody>
          <a:bodyPr wrap="square">
            <a:spAutoFit/>
          </a:bodyPr>
          <a:lstStyle/>
          <a:p>
            <a:r>
              <a:rPr lang="en-US" sz="1400" b="1" i="0" dirty="0">
                <a:solidFill>
                  <a:srgbClr val="000000"/>
                </a:solidFill>
                <a:effectLst/>
                <a:latin typeface="Segoe UI" panose="020B0502040204020203" pitchFamily="34" charset="0"/>
              </a:rPr>
              <a:t>Ingolstadt</a:t>
            </a:r>
            <a:endParaRPr lang="en-US" sz="1400" b="1" dirty="0"/>
          </a:p>
        </p:txBody>
      </p:sp>
      <p:pic>
        <p:nvPicPr>
          <p:cNvPr id="37" name="Picture 36">
            <a:extLst>
              <a:ext uri="{FF2B5EF4-FFF2-40B4-BE49-F238E27FC236}">
                <a16:creationId xmlns:a16="http://schemas.microsoft.com/office/drawing/2014/main" id="{9F10D7FB-E43D-1A45-279B-85583763773D}"/>
              </a:ext>
            </a:extLst>
          </p:cNvPr>
          <p:cNvPicPr>
            <a:picLocks noChangeAspect="1"/>
          </p:cNvPicPr>
          <p:nvPr/>
        </p:nvPicPr>
        <p:blipFill>
          <a:blip r:embed="rId4"/>
          <a:stretch>
            <a:fillRect/>
          </a:stretch>
        </p:blipFill>
        <p:spPr>
          <a:xfrm>
            <a:off x="3339053" y="1593546"/>
            <a:ext cx="1765766" cy="1489664"/>
          </a:xfrm>
          <a:prstGeom prst="rect">
            <a:avLst/>
          </a:prstGeom>
        </p:spPr>
      </p:pic>
      <p:sp>
        <p:nvSpPr>
          <p:cNvPr id="2" name="TextBox 1">
            <a:extLst>
              <a:ext uri="{FF2B5EF4-FFF2-40B4-BE49-F238E27FC236}">
                <a16:creationId xmlns:a16="http://schemas.microsoft.com/office/drawing/2014/main" id="{C20B0845-75CD-2961-CB80-2F998FF6E287}"/>
              </a:ext>
            </a:extLst>
          </p:cNvPr>
          <p:cNvSpPr txBox="1"/>
          <p:nvPr/>
        </p:nvSpPr>
        <p:spPr>
          <a:xfrm>
            <a:off x="975627" y="157861"/>
            <a:ext cx="7008814" cy="461665"/>
          </a:xfrm>
          <a:prstGeom prst="rect">
            <a:avLst/>
          </a:prstGeom>
          <a:noFill/>
        </p:spPr>
        <p:txBody>
          <a:bodyPr wrap="square">
            <a:spAutoFit/>
          </a:bodyPr>
          <a:lstStyle/>
          <a:p>
            <a:r>
              <a:rPr lang="en-US" sz="2400" b="1" dirty="0"/>
              <a:t>Spatial metrics for urban spatial patterns </a:t>
            </a:r>
            <a:endParaRPr lang="en-US" sz="2400" dirty="0"/>
          </a:p>
        </p:txBody>
      </p:sp>
      <p:pic>
        <p:nvPicPr>
          <p:cNvPr id="4" name="Picture 3">
            <a:extLst>
              <a:ext uri="{FF2B5EF4-FFF2-40B4-BE49-F238E27FC236}">
                <a16:creationId xmlns:a16="http://schemas.microsoft.com/office/drawing/2014/main" id="{8E6E223A-89FC-6922-AC9C-D6417B25E8F3}"/>
              </a:ext>
            </a:extLst>
          </p:cNvPr>
          <p:cNvPicPr>
            <a:picLocks noChangeAspect="1"/>
          </p:cNvPicPr>
          <p:nvPr/>
        </p:nvPicPr>
        <p:blipFill>
          <a:blip r:embed="rId5"/>
          <a:stretch>
            <a:fillRect/>
          </a:stretch>
        </p:blipFill>
        <p:spPr>
          <a:xfrm>
            <a:off x="6622991" y="1420497"/>
            <a:ext cx="1970087" cy="1790988"/>
          </a:xfrm>
          <a:prstGeom prst="rect">
            <a:avLst/>
          </a:prstGeom>
        </p:spPr>
      </p:pic>
      <p:pic>
        <p:nvPicPr>
          <p:cNvPr id="6" name="Picture 5">
            <a:extLst>
              <a:ext uri="{FF2B5EF4-FFF2-40B4-BE49-F238E27FC236}">
                <a16:creationId xmlns:a16="http://schemas.microsoft.com/office/drawing/2014/main" id="{8FDF9FA5-F8D9-66B4-D687-0E2DF3DBF6F6}"/>
              </a:ext>
            </a:extLst>
          </p:cNvPr>
          <p:cNvPicPr>
            <a:picLocks noChangeAspect="1"/>
          </p:cNvPicPr>
          <p:nvPr/>
        </p:nvPicPr>
        <p:blipFill>
          <a:blip r:embed="rId6"/>
          <a:stretch>
            <a:fillRect/>
          </a:stretch>
        </p:blipFill>
        <p:spPr>
          <a:xfrm>
            <a:off x="8925789" y="1402031"/>
            <a:ext cx="2103437" cy="1855609"/>
          </a:xfrm>
          <a:prstGeom prst="rect">
            <a:avLst/>
          </a:prstGeom>
        </p:spPr>
      </p:pic>
      <p:sp>
        <p:nvSpPr>
          <p:cNvPr id="8" name="TextBox 7">
            <a:extLst>
              <a:ext uri="{FF2B5EF4-FFF2-40B4-BE49-F238E27FC236}">
                <a16:creationId xmlns:a16="http://schemas.microsoft.com/office/drawing/2014/main" id="{34F7D19D-0729-252F-D724-C365F2CC616E}"/>
              </a:ext>
            </a:extLst>
          </p:cNvPr>
          <p:cNvSpPr txBox="1"/>
          <p:nvPr/>
        </p:nvSpPr>
        <p:spPr>
          <a:xfrm>
            <a:off x="6871878" y="1032699"/>
            <a:ext cx="1405149" cy="369332"/>
          </a:xfrm>
          <a:prstGeom prst="rect">
            <a:avLst/>
          </a:prstGeom>
          <a:noFill/>
        </p:spPr>
        <p:txBody>
          <a:bodyPr wrap="square">
            <a:spAutoFit/>
          </a:bodyPr>
          <a:lstStyle/>
          <a:p>
            <a:r>
              <a:rPr lang="en-US" sz="1800" b="1" i="0" u="none" strike="noStrike" dirty="0">
                <a:solidFill>
                  <a:srgbClr val="000000"/>
                </a:solidFill>
                <a:effectLst/>
                <a:latin typeface="Calibri" panose="020F0502020204030204" pitchFamily="34" charset="0"/>
              </a:rPr>
              <a:t>Oldenburg</a:t>
            </a:r>
            <a:r>
              <a:rPr lang="en-US" dirty="0"/>
              <a:t> </a:t>
            </a:r>
          </a:p>
        </p:txBody>
      </p:sp>
      <p:sp>
        <p:nvSpPr>
          <p:cNvPr id="9" name="TextBox 8">
            <a:extLst>
              <a:ext uri="{FF2B5EF4-FFF2-40B4-BE49-F238E27FC236}">
                <a16:creationId xmlns:a16="http://schemas.microsoft.com/office/drawing/2014/main" id="{E4BBCA56-1194-FCBB-0E4F-996AFE8E5B38}"/>
              </a:ext>
            </a:extLst>
          </p:cNvPr>
          <p:cNvSpPr txBox="1"/>
          <p:nvPr/>
        </p:nvSpPr>
        <p:spPr>
          <a:xfrm>
            <a:off x="9667841" y="1032699"/>
            <a:ext cx="1217351" cy="369332"/>
          </a:xfrm>
          <a:prstGeom prst="rect">
            <a:avLst/>
          </a:prstGeom>
          <a:noFill/>
        </p:spPr>
        <p:txBody>
          <a:bodyPr wrap="square">
            <a:spAutoFit/>
          </a:bodyPr>
          <a:lstStyle/>
          <a:p>
            <a:r>
              <a:rPr lang="en-US" b="1" dirty="0"/>
              <a:t>Jena </a:t>
            </a:r>
          </a:p>
        </p:txBody>
      </p:sp>
      <p:sp>
        <p:nvSpPr>
          <p:cNvPr id="11" name="TextBox 10">
            <a:extLst>
              <a:ext uri="{FF2B5EF4-FFF2-40B4-BE49-F238E27FC236}">
                <a16:creationId xmlns:a16="http://schemas.microsoft.com/office/drawing/2014/main" id="{F1F8B6E4-88E6-EBE6-E122-FE784C9CD45B}"/>
              </a:ext>
            </a:extLst>
          </p:cNvPr>
          <p:cNvSpPr txBox="1"/>
          <p:nvPr/>
        </p:nvSpPr>
        <p:spPr>
          <a:xfrm>
            <a:off x="9071101" y="3257640"/>
            <a:ext cx="6096000" cy="307777"/>
          </a:xfrm>
          <a:prstGeom prst="rect">
            <a:avLst/>
          </a:prstGeom>
          <a:noFill/>
        </p:spPr>
        <p:txBody>
          <a:bodyPr wrap="square">
            <a:spAutoFit/>
          </a:bodyPr>
          <a:lstStyle/>
          <a:p>
            <a:r>
              <a:rPr lang="en-US" sz="1400" dirty="0"/>
              <a:t>Contagion index: 62.99</a:t>
            </a:r>
          </a:p>
        </p:txBody>
      </p:sp>
      <p:sp>
        <p:nvSpPr>
          <p:cNvPr id="13" name="TextBox 12">
            <a:extLst>
              <a:ext uri="{FF2B5EF4-FFF2-40B4-BE49-F238E27FC236}">
                <a16:creationId xmlns:a16="http://schemas.microsoft.com/office/drawing/2014/main" id="{7F76E702-B1E2-DCCF-0554-80B103642746}"/>
              </a:ext>
            </a:extLst>
          </p:cNvPr>
          <p:cNvSpPr txBox="1"/>
          <p:nvPr/>
        </p:nvSpPr>
        <p:spPr>
          <a:xfrm>
            <a:off x="6096000" y="663367"/>
            <a:ext cx="1897380" cy="369332"/>
          </a:xfrm>
          <a:prstGeom prst="rect">
            <a:avLst/>
          </a:prstGeom>
          <a:noFill/>
        </p:spPr>
        <p:txBody>
          <a:bodyPr wrap="square">
            <a:spAutoFit/>
          </a:bodyPr>
          <a:lstStyle/>
          <a:p>
            <a:r>
              <a:rPr lang="en-US" altLang="zh-CN" sz="1800" b="1" dirty="0"/>
              <a:t>Mixed land use </a:t>
            </a:r>
          </a:p>
        </p:txBody>
      </p:sp>
      <p:sp>
        <p:nvSpPr>
          <p:cNvPr id="16" name="TextBox 15">
            <a:extLst>
              <a:ext uri="{FF2B5EF4-FFF2-40B4-BE49-F238E27FC236}">
                <a16:creationId xmlns:a16="http://schemas.microsoft.com/office/drawing/2014/main" id="{861E79FD-1C4D-B980-4AD5-8DF4533C1066}"/>
              </a:ext>
            </a:extLst>
          </p:cNvPr>
          <p:cNvSpPr txBox="1"/>
          <p:nvPr/>
        </p:nvSpPr>
        <p:spPr>
          <a:xfrm>
            <a:off x="1133421" y="664319"/>
            <a:ext cx="1765766" cy="369332"/>
          </a:xfrm>
          <a:prstGeom prst="rect">
            <a:avLst/>
          </a:prstGeom>
          <a:noFill/>
        </p:spPr>
        <p:txBody>
          <a:bodyPr wrap="square">
            <a:spAutoFit/>
          </a:bodyPr>
          <a:lstStyle/>
          <a:p>
            <a:r>
              <a:rPr lang="en-US" altLang="zh-CN" sz="1800" b="1" dirty="0"/>
              <a:t>Fragmentation </a:t>
            </a:r>
          </a:p>
        </p:txBody>
      </p:sp>
      <p:pic>
        <p:nvPicPr>
          <p:cNvPr id="20" name="Picture 19">
            <a:extLst>
              <a:ext uri="{FF2B5EF4-FFF2-40B4-BE49-F238E27FC236}">
                <a16:creationId xmlns:a16="http://schemas.microsoft.com/office/drawing/2014/main" id="{77EFD986-D3C2-AC3D-28AD-160A7972B86B}"/>
              </a:ext>
            </a:extLst>
          </p:cNvPr>
          <p:cNvPicPr>
            <a:picLocks noChangeAspect="1"/>
          </p:cNvPicPr>
          <p:nvPr/>
        </p:nvPicPr>
        <p:blipFill>
          <a:blip r:embed="rId7"/>
          <a:stretch>
            <a:fillRect/>
          </a:stretch>
        </p:blipFill>
        <p:spPr>
          <a:xfrm>
            <a:off x="1422939" y="4681358"/>
            <a:ext cx="1747237" cy="1506431"/>
          </a:xfrm>
          <a:prstGeom prst="rect">
            <a:avLst/>
          </a:prstGeom>
        </p:spPr>
      </p:pic>
      <p:sp>
        <p:nvSpPr>
          <p:cNvPr id="23" name="TextBox 22">
            <a:extLst>
              <a:ext uri="{FF2B5EF4-FFF2-40B4-BE49-F238E27FC236}">
                <a16:creationId xmlns:a16="http://schemas.microsoft.com/office/drawing/2014/main" id="{BACE32F8-2350-C24F-02C9-B2E5A6BAEC73}"/>
              </a:ext>
            </a:extLst>
          </p:cNvPr>
          <p:cNvSpPr txBox="1"/>
          <p:nvPr/>
        </p:nvSpPr>
        <p:spPr>
          <a:xfrm>
            <a:off x="1113877" y="4059280"/>
            <a:ext cx="1897380" cy="369332"/>
          </a:xfrm>
          <a:prstGeom prst="rect">
            <a:avLst/>
          </a:prstGeom>
          <a:noFill/>
        </p:spPr>
        <p:txBody>
          <a:bodyPr wrap="square">
            <a:spAutoFit/>
          </a:bodyPr>
          <a:lstStyle/>
          <a:p>
            <a:r>
              <a:rPr lang="en-US" altLang="zh-CN" sz="1800" b="1" dirty="0"/>
              <a:t>Shape complexity:</a:t>
            </a:r>
          </a:p>
        </p:txBody>
      </p:sp>
      <p:pic>
        <p:nvPicPr>
          <p:cNvPr id="25" name="Picture 24">
            <a:extLst>
              <a:ext uri="{FF2B5EF4-FFF2-40B4-BE49-F238E27FC236}">
                <a16:creationId xmlns:a16="http://schemas.microsoft.com/office/drawing/2014/main" id="{5FC5B9B7-F3F9-7801-2D86-CA636A3337C2}"/>
              </a:ext>
            </a:extLst>
          </p:cNvPr>
          <p:cNvPicPr>
            <a:picLocks noChangeAspect="1"/>
          </p:cNvPicPr>
          <p:nvPr/>
        </p:nvPicPr>
        <p:blipFill>
          <a:blip r:embed="rId8"/>
          <a:stretch>
            <a:fillRect/>
          </a:stretch>
        </p:blipFill>
        <p:spPr>
          <a:xfrm>
            <a:off x="3707290" y="4681358"/>
            <a:ext cx="1549597" cy="1506432"/>
          </a:xfrm>
          <a:prstGeom prst="rect">
            <a:avLst/>
          </a:prstGeom>
        </p:spPr>
      </p:pic>
      <p:sp>
        <p:nvSpPr>
          <p:cNvPr id="30" name="TextBox 29">
            <a:extLst>
              <a:ext uri="{FF2B5EF4-FFF2-40B4-BE49-F238E27FC236}">
                <a16:creationId xmlns:a16="http://schemas.microsoft.com/office/drawing/2014/main" id="{EBD22972-C21D-AA74-8296-EEDDC5A48584}"/>
              </a:ext>
            </a:extLst>
          </p:cNvPr>
          <p:cNvSpPr txBox="1"/>
          <p:nvPr/>
        </p:nvSpPr>
        <p:spPr>
          <a:xfrm>
            <a:off x="1250169" y="6193681"/>
            <a:ext cx="2212183" cy="523220"/>
          </a:xfrm>
          <a:prstGeom prst="rect">
            <a:avLst/>
          </a:prstGeom>
          <a:noFill/>
        </p:spPr>
        <p:txBody>
          <a:bodyPr wrap="square">
            <a:spAutoFit/>
          </a:bodyPr>
          <a:lstStyle/>
          <a:p>
            <a:r>
              <a:rPr lang="en-US" sz="1400" dirty="0"/>
              <a:t>Area-weighted mean shape index (AWMSI): 1.67</a:t>
            </a:r>
          </a:p>
        </p:txBody>
      </p:sp>
      <p:sp>
        <p:nvSpPr>
          <p:cNvPr id="36" name="TextBox 35">
            <a:extLst>
              <a:ext uri="{FF2B5EF4-FFF2-40B4-BE49-F238E27FC236}">
                <a16:creationId xmlns:a16="http://schemas.microsoft.com/office/drawing/2014/main" id="{64BC3B0A-F322-189F-71C1-6F8AE1394F5D}"/>
              </a:ext>
            </a:extLst>
          </p:cNvPr>
          <p:cNvSpPr txBox="1"/>
          <p:nvPr/>
        </p:nvSpPr>
        <p:spPr>
          <a:xfrm>
            <a:off x="3537482" y="6193681"/>
            <a:ext cx="2212183" cy="523220"/>
          </a:xfrm>
          <a:prstGeom prst="rect">
            <a:avLst/>
          </a:prstGeom>
          <a:noFill/>
        </p:spPr>
        <p:txBody>
          <a:bodyPr wrap="square">
            <a:spAutoFit/>
          </a:bodyPr>
          <a:lstStyle/>
          <a:p>
            <a:r>
              <a:rPr lang="en-US" sz="1400" dirty="0"/>
              <a:t>Area-weighted mean shape index (AWMSI): 2.18</a:t>
            </a:r>
          </a:p>
        </p:txBody>
      </p:sp>
      <p:sp>
        <p:nvSpPr>
          <p:cNvPr id="38" name="TextBox 37">
            <a:extLst>
              <a:ext uri="{FF2B5EF4-FFF2-40B4-BE49-F238E27FC236}">
                <a16:creationId xmlns:a16="http://schemas.microsoft.com/office/drawing/2014/main" id="{9AD62A5F-6873-3341-236F-8C594B853AEE}"/>
              </a:ext>
            </a:extLst>
          </p:cNvPr>
          <p:cNvSpPr txBox="1"/>
          <p:nvPr/>
        </p:nvSpPr>
        <p:spPr>
          <a:xfrm>
            <a:off x="1638989" y="4390981"/>
            <a:ext cx="1746233" cy="307777"/>
          </a:xfrm>
          <a:prstGeom prst="rect">
            <a:avLst/>
          </a:prstGeom>
          <a:noFill/>
        </p:spPr>
        <p:txBody>
          <a:bodyPr wrap="square">
            <a:spAutoFit/>
          </a:bodyPr>
          <a:lstStyle/>
          <a:p>
            <a:r>
              <a:rPr lang="en-US" sz="1400" b="1" i="0" dirty="0">
                <a:solidFill>
                  <a:srgbClr val="000000"/>
                </a:solidFill>
                <a:effectLst/>
                <a:latin typeface="Segoe UI" panose="020B0502040204020203" pitchFamily="34" charset="0"/>
              </a:rPr>
              <a:t>Hildesheim</a:t>
            </a:r>
            <a:endParaRPr lang="en-US" sz="1400" b="1" dirty="0"/>
          </a:p>
        </p:txBody>
      </p:sp>
      <p:sp>
        <p:nvSpPr>
          <p:cNvPr id="39" name="TextBox 38">
            <a:extLst>
              <a:ext uri="{FF2B5EF4-FFF2-40B4-BE49-F238E27FC236}">
                <a16:creationId xmlns:a16="http://schemas.microsoft.com/office/drawing/2014/main" id="{4DF3AE6A-697F-FB55-D646-0961F38ABC9A}"/>
              </a:ext>
            </a:extLst>
          </p:cNvPr>
          <p:cNvSpPr txBox="1"/>
          <p:nvPr/>
        </p:nvSpPr>
        <p:spPr>
          <a:xfrm>
            <a:off x="3875179" y="4381731"/>
            <a:ext cx="1536787" cy="307777"/>
          </a:xfrm>
          <a:prstGeom prst="rect">
            <a:avLst/>
          </a:prstGeom>
          <a:noFill/>
        </p:spPr>
        <p:txBody>
          <a:bodyPr wrap="square">
            <a:spAutoFit/>
          </a:bodyPr>
          <a:lstStyle/>
          <a:p>
            <a:r>
              <a:rPr lang="en-US" sz="1400" b="1" i="0" dirty="0">
                <a:solidFill>
                  <a:srgbClr val="000000"/>
                </a:solidFill>
                <a:effectLst/>
                <a:latin typeface="Segoe UI" panose="020B0502040204020203" pitchFamily="34" charset="0"/>
              </a:rPr>
              <a:t>Heidelberg</a:t>
            </a:r>
            <a:endParaRPr lang="en-US" sz="1400" b="1" dirty="0"/>
          </a:p>
        </p:txBody>
      </p:sp>
      <p:pic>
        <p:nvPicPr>
          <p:cNvPr id="41" name="Picture 40">
            <a:extLst>
              <a:ext uri="{FF2B5EF4-FFF2-40B4-BE49-F238E27FC236}">
                <a16:creationId xmlns:a16="http://schemas.microsoft.com/office/drawing/2014/main" id="{CF94F01D-7ADE-D48B-6D2D-6B172FFEB6B0}"/>
              </a:ext>
            </a:extLst>
          </p:cNvPr>
          <p:cNvPicPr>
            <a:picLocks noChangeAspect="1"/>
          </p:cNvPicPr>
          <p:nvPr/>
        </p:nvPicPr>
        <p:blipFill>
          <a:blip r:embed="rId9"/>
          <a:stretch>
            <a:fillRect/>
          </a:stretch>
        </p:blipFill>
        <p:spPr>
          <a:xfrm>
            <a:off x="6566873" y="4681358"/>
            <a:ext cx="2212184" cy="1544543"/>
          </a:xfrm>
          <a:prstGeom prst="rect">
            <a:avLst/>
          </a:prstGeom>
        </p:spPr>
      </p:pic>
      <p:pic>
        <p:nvPicPr>
          <p:cNvPr id="45" name="Picture 44">
            <a:extLst>
              <a:ext uri="{FF2B5EF4-FFF2-40B4-BE49-F238E27FC236}">
                <a16:creationId xmlns:a16="http://schemas.microsoft.com/office/drawing/2014/main" id="{FA311E36-4647-1A07-41D3-EF22811510F6}"/>
              </a:ext>
            </a:extLst>
          </p:cNvPr>
          <p:cNvPicPr>
            <a:picLocks noChangeAspect="1"/>
          </p:cNvPicPr>
          <p:nvPr/>
        </p:nvPicPr>
        <p:blipFill>
          <a:blip r:embed="rId10"/>
          <a:stretch>
            <a:fillRect/>
          </a:stretch>
        </p:blipFill>
        <p:spPr>
          <a:xfrm>
            <a:off x="9103488" y="4650055"/>
            <a:ext cx="1958125" cy="1611828"/>
          </a:xfrm>
          <a:prstGeom prst="rect">
            <a:avLst/>
          </a:prstGeom>
        </p:spPr>
      </p:pic>
      <p:sp>
        <p:nvSpPr>
          <p:cNvPr id="46" name="TextBox 45">
            <a:extLst>
              <a:ext uri="{FF2B5EF4-FFF2-40B4-BE49-F238E27FC236}">
                <a16:creationId xmlns:a16="http://schemas.microsoft.com/office/drawing/2014/main" id="{C915B15C-43D6-1152-2A56-D5DC3C126185}"/>
              </a:ext>
            </a:extLst>
          </p:cNvPr>
          <p:cNvSpPr txBox="1"/>
          <p:nvPr/>
        </p:nvSpPr>
        <p:spPr>
          <a:xfrm>
            <a:off x="6870409" y="4390981"/>
            <a:ext cx="1746233" cy="307777"/>
          </a:xfrm>
          <a:prstGeom prst="rect">
            <a:avLst/>
          </a:prstGeom>
          <a:noFill/>
        </p:spPr>
        <p:txBody>
          <a:bodyPr wrap="square">
            <a:spAutoFit/>
          </a:bodyPr>
          <a:lstStyle/>
          <a:p>
            <a:r>
              <a:rPr lang="en-US" sz="1400" b="1" i="0" dirty="0">
                <a:solidFill>
                  <a:srgbClr val="000000"/>
                </a:solidFill>
                <a:effectLst/>
                <a:latin typeface="Segoe UI" panose="020B0502040204020203" pitchFamily="34" charset="0"/>
              </a:rPr>
              <a:t>Berlin/Potsdam</a:t>
            </a:r>
            <a:endParaRPr lang="en-US" sz="1400" b="1" dirty="0"/>
          </a:p>
        </p:txBody>
      </p:sp>
      <p:sp>
        <p:nvSpPr>
          <p:cNvPr id="48" name="TextBox 47">
            <a:extLst>
              <a:ext uri="{FF2B5EF4-FFF2-40B4-BE49-F238E27FC236}">
                <a16:creationId xmlns:a16="http://schemas.microsoft.com/office/drawing/2014/main" id="{00863E0F-0076-E04A-8278-71A6B949F887}"/>
              </a:ext>
            </a:extLst>
          </p:cNvPr>
          <p:cNvSpPr txBox="1"/>
          <p:nvPr/>
        </p:nvSpPr>
        <p:spPr>
          <a:xfrm>
            <a:off x="8808663" y="4381731"/>
            <a:ext cx="7581416" cy="307777"/>
          </a:xfrm>
          <a:prstGeom prst="rect">
            <a:avLst/>
          </a:prstGeom>
          <a:noFill/>
        </p:spPr>
        <p:txBody>
          <a:bodyPr wrap="square">
            <a:spAutoFit/>
          </a:bodyPr>
          <a:lstStyle/>
          <a:p>
            <a:r>
              <a:rPr lang="en-US" sz="1400" b="1" dirty="0">
                <a:solidFill>
                  <a:srgbClr val="000000"/>
                </a:solidFill>
                <a:latin typeface="Segoe UI" panose="020B0502040204020203" pitchFamily="34" charset="0"/>
              </a:rPr>
              <a:t>Essen/Bochum/Dortmund/Hagen</a:t>
            </a:r>
          </a:p>
        </p:txBody>
      </p:sp>
      <p:sp>
        <p:nvSpPr>
          <p:cNvPr id="50" name="TextBox 49">
            <a:extLst>
              <a:ext uri="{FF2B5EF4-FFF2-40B4-BE49-F238E27FC236}">
                <a16:creationId xmlns:a16="http://schemas.microsoft.com/office/drawing/2014/main" id="{A9AC8B4F-C535-B880-A17A-1E8CD31904F4}"/>
              </a:ext>
            </a:extLst>
          </p:cNvPr>
          <p:cNvSpPr txBox="1"/>
          <p:nvPr/>
        </p:nvSpPr>
        <p:spPr>
          <a:xfrm>
            <a:off x="6734537" y="6255634"/>
            <a:ext cx="8194876" cy="307777"/>
          </a:xfrm>
          <a:prstGeom prst="rect">
            <a:avLst/>
          </a:prstGeom>
          <a:noFill/>
        </p:spPr>
        <p:txBody>
          <a:bodyPr wrap="square">
            <a:spAutoFit/>
          </a:bodyPr>
          <a:lstStyle/>
          <a:p>
            <a:r>
              <a:rPr lang="en-US" sz="1400" dirty="0"/>
              <a:t>Polycentricity index: 0.375</a:t>
            </a:r>
            <a:endParaRPr lang="en-US" sz="1600" dirty="0"/>
          </a:p>
        </p:txBody>
      </p:sp>
      <p:sp>
        <p:nvSpPr>
          <p:cNvPr id="51" name="TextBox 50">
            <a:extLst>
              <a:ext uri="{FF2B5EF4-FFF2-40B4-BE49-F238E27FC236}">
                <a16:creationId xmlns:a16="http://schemas.microsoft.com/office/drawing/2014/main" id="{0D91BE32-20BD-E4CB-C710-7CA18A4116A7}"/>
              </a:ext>
            </a:extLst>
          </p:cNvPr>
          <p:cNvSpPr txBox="1"/>
          <p:nvPr/>
        </p:nvSpPr>
        <p:spPr>
          <a:xfrm>
            <a:off x="9071101" y="6259315"/>
            <a:ext cx="8194876" cy="307777"/>
          </a:xfrm>
          <a:prstGeom prst="rect">
            <a:avLst/>
          </a:prstGeom>
          <a:noFill/>
        </p:spPr>
        <p:txBody>
          <a:bodyPr wrap="square">
            <a:spAutoFit/>
          </a:bodyPr>
          <a:lstStyle/>
          <a:p>
            <a:r>
              <a:rPr lang="en-US" sz="1400" dirty="0"/>
              <a:t>Polycentricity index: 0.892</a:t>
            </a:r>
            <a:endParaRPr lang="en-US" sz="1600" dirty="0"/>
          </a:p>
        </p:txBody>
      </p:sp>
      <p:sp>
        <p:nvSpPr>
          <p:cNvPr id="52" name="TextBox 51">
            <a:extLst>
              <a:ext uri="{FF2B5EF4-FFF2-40B4-BE49-F238E27FC236}">
                <a16:creationId xmlns:a16="http://schemas.microsoft.com/office/drawing/2014/main" id="{A5E94F8F-23C0-228C-A5D2-CB8F5030AAD5}"/>
              </a:ext>
            </a:extLst>
          </p:cNvPr>
          <p:cNvSpPr txBox="1"/>
          <p:nvPr/>
        </p:nvSpPr>
        <p:spPr>
          <a:xfrm>
            <a:off x="6161623" y="4059280"/>
            <a:ext cx="2741189" cy="369332"/>
          </a:xfrm>
          <a:prstGeom prst="rect">
            <a:avLst/>
          </a:prstGeom>
          <a:noFill/>
        </p:spPr>
        <p:txBody>
          <a:bodyPr wrap="square">
            <a:spAutoFit/>
          </a:bodyPr>
          <a:lstStyle/>
          <a:p>
            <a:r>
              <a:rPr lang="en-US" altLang="zh-CN" sz="1800" b="1" dirty="0"/>
              <a:t>Polycentricity index:</a:t>
            </a:r>
          </a:p>
        </p:txBody>
      </p:sp>
    </p:spTree>
    <p:extLst>
      <p:ext uri="{BB962C8B-B14F-4D97-AF65-F5344CB8AC3E}">
        <p14:creationId xmlns:p14="http://schemas.microsoft.com/office/powerpoint/2010/main" val="71534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DB4A3D-1656-4109-8718-4BAEC74F4A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B4F56BAA-E4C7-5C08-6CE3-FE273B0BC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AA15BF47-4C1B-BBD9-3022-DE626BBE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3" name="TextBox 2">
            <a:extLst>
              <a:ext uri="{FF2B5EF4-FFF2-40B4-BE49-F238E27FC236}">
                <a16:creationId xmlns:a16="http://schemas.microsoft.com/office/drawing/2014/main" id="{5C00C8CC-1965-7EDC-0D16-162C5F857DD9}"/>
              </a:ext>
            </a:extLst>
          </p:cNvPr>
          <p:cNvSpPr txBox="1"/>
          <p:nvPr/>
        </p:nvSpPr>
        <p:spPr>
          <a:xfrm>
            <a:off x="1218236" y="469303"/>
            <a:ext cx="6094070" cy="461665"/>
          </a:xfrm>
          <a:prstGeom prst="rect">
            <a:avLst/>
          </a:prstGeom>
          <a:noFill/>
        </p:spPr>
        <p:txBody>
          <a:bodyPr wrap="square">
            <a:spAutoFit/>
          </a:bodyPr>
          <a:lstStyle/>
          <a:p>
            <a:r>
              <a:rPr lang="en-US" sz="2400" b="1" dirty="0"/>
              <a:t>Regression analysis (cross-sectional analysis)</a:t>
            </a:r>
          </a:p>
        </p:txBody>
      </p:sp>
      <p:pic>
        <p:nvPicPr>
          <p:cNvPr id="8" name="Picture 7">
            <a:extLst>
              <a:ext uri="{FF2B5EF4-FFF2-40B4-BE49-F238E27FC236}">
                <a16:creationId xmlns:a16="http://schemas.microsoft.com/office/drawing/2014/main" id="{6E7F8334-225C-8084-84FF-B6D384977896}"/>
              </a:ext>
            </a:extLst>
          </p:cNvPr>
          <p:cNvPicPr>
            <a:picLocks noChangeAspect="1"/>
          </p:cNvPicPr>
          <p:nvPr/>
        </p:nvPicPr>
        <p:blipFill>
          <a:blip r:embed="rId3"/>
          <a:stretch>
            <a:fillRect/>
          </a:stretch>
        </p:blipFill>
        <p:spPr>
          <a:xfrm>
            <a:off x="4485190" y="1687674"/>
            <a:ext cx="3425598" cy="36195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A925AFA-E373-E7E8-D931-9D26B465D5BC}"/>
                  </a:ext>
                </a:extLst>
              </p:cNvPr>
              <p:cNvSpPr txBox="1"/>
              <p:nvPr/>
            </p:nvSpPr>
            <p:spPr>
              <a:xfrm>
                <a:off x="1866418" y="2173669"/>
                <a:ext cx="9141105" cy="923330"/>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𝑆𝑃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𝑖</m:t>
                        </m:r>
                      </m:sub>
                    </m:sSub>
                  </m:oMath>
                </a14:m>
                <a:r>
                  <a:rPr lang="en-US" dirty="0"/>
                  <a:t> is one of the urban spatial pattern measures for region </a:t>
                </a:r>
                <a14:m>
                  <m:oMath xmlns:m="http://schemas.openxmlformats.org/officeDocument/2006/math">
                    <m:r>
                      <a:rPr lang="en-US" b="0" i="1" smtClean="0">
                        <a:latin typeface="Cambria Math" panose="02040503050406030204" pitchFamily="18" charset="0"/>
                      </a:rPr>
                      <m:t>𝑖</m:t>
                    </m:r>
                  </m:oMath>
                </a14:m>
                <a:r>
                  <a:rPr lang="en-US" dirty="0"/>
                  <a:t>. </a:t>
                </a:r>
              </a:p>
              <a:p>
                <a:pPr marL="285750" indent="-285750">
                  <a:buFont typeface="Arial" panose="020B0604020202020204" pitchFamily="34" charset="0"/>
                  <a:buChar char="•"/>
                </a:pPr>
                <a:r>
                  <a:rPr lang="en-US" dirty="0"/>
                  <a:t>The vector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𝒊</m:t>
                        </m:r>
                      </m:sub>
                    </m:sSub>
                    <m:r>
                      <a:rPr lang="en-US" b="1" i="1" smtClean="0">
                        <a:latin typeface="Cambria Math" panose="02040503050406030204" pitchFamily="18" charset="0"/>
                      </a:rPr>
                      <m:t> </m:t>
                    </m:r>
                  </m:oMath>
                </a14:m>
                <a:r>
                  <a:rPr lang="en-US" dirty="0"/>
                  <a:t>contains a set of UHI control variables: population density, windspeed  of summer season, and a drought index derived from temperature and precipitation.</a:t>
                </a:r>
              </a:p>
            </p:txBody>
          </p:sp>
        </mc:Choice>
        <mc:Fallback xmlns="">
          <p:sp>
            <p:nvSpPr>
              <p:cNvPr id="12" name="TextBox 11">
                <a:extLst>
                  <a:ext uri="{FF2B5EF4-FFF2-40B4-BE49-F238E27FC236}">
                    <a16:creationId xmlns:a16="http://schemas.microsoft.com/office/drawing/2014/main" id="{EA925AFA-E373-E7E8-D931-9D26B465D5BC}"/>
                  </a:ext>
                </a:extLst>
              </p:cNvPr>
              <p:cNvSpPr txBox="1">
                <a:spLocks noRot="1" noChangeAspect="1" noMove="1" noResize="1" noEditPoints="1" noAdjustHandles="1" noChangeArrowheads="1" noChangeShapeType="1" noTextEdit="1"/>
              </p:cNvSpPr>
              <p:nvPr/>
            </p:nvSpPr>
            <p:spPr>
              <a:xfrm>
                <a:off x="1866418" y="2173669"/>
                <a:ext cx="9141105" cy="923330"/>
              </a:xfrm>
              <a:prstGeom prst="rect">
                <a:avLst/>
              </a:prstGeom>
              <a:blipFill>
                <a:blip r:embed="rId4"/>
                <a:stretch>
                  <a:fillRect l="-400" t="-3974" b="-9934"/>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99F35AE7-631F-4B9B-B896-EB0AB0EB86C1}"/>
              </a:ext>
            </a:extLst>
          </p:cNvPr>
          <p:cNvPicPr>
            <a:picLocks noChangeAspect="1"/>
          </p:cNvPicPr>
          <p:nvPr/>
        </p:nvPicPr>
        <p:blipFill>
          <a:blip r:embed="rId5"/>
          <a:stretch>
            <a:fillRect/>
          </a:stretch>
        </p:blipFill>
        <p:spPr>
          <a:xfrm>
            <a:off x="4128111" y="4349371"/>
            <a:ext cx="4357949" cy="296863"/>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A8CD512-FB67-DB36-C8A5-3F07BCD7A058}"/>
                  </a:ext>
                </a:extLst>
              </p:cNvPr>
              <p:cNvSpPr txBox="1"/>
              <p:nvPr/>
            </p:nvSpPr>
            <p:spPr>
              <a:xfrm>
                <a:off x="1866418" y="4646234"/>
                <a:ext cx="9448801" cy="923330"/>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𝑃𝑜𝑝𝑆𝑖𝑧𝑒</m:t>
                    </m:r>
                    <m:r>
                      <a:rPr lang="en-US" b="0" i="1" smtClean="0">
                        <a:latin typeface="Cambria Math" panose="02040503050406030204" pitchFamily="18" charset="0"/>
                      </a:rPr>
                      <m:t>: </m:t>
                    </m:r>
                  </m:oMath>
                </a14:m>
                <a:r>
                  <a:rPr lang="en-US" dirty="0"/>
                  <a:t>a categorical variable, classifying regions into three equal-sized groups. </a:t>
                </a:r>
              </a:p>
              <a:p>
                <a:pPr marL="285750" indent="-285750">
                  <a:buFont typeface="Arial" panose="020B0604020202020204" pitchFamily="34" charset="0"/>
                  <a:buChar char="•"/>
                </a:pPr>
                <a14:m>
                  <m:oMath xmlns:m="http://schemas.openxmlformats.org/officeDocument/2006/math">
                    <m:r>
                      <m:rPr>
                        <m:nor/>
                      </m:rPr>
                      <a:rPr lang="en-US" dirty="0" smtClean="0"/>
                      <m:t>𝛾</m:t>
                    </m:r>
                    <m:r>
                      <m:rPr>
                        <m:nor/>
                      </m:rPr>
                      <a:rPr lang="en-US" b="0" i="0" dirty="0" smtClean="0"/>
                      <m:t>1: </m:t>
                    </m:r>
                  </m:oMath>
                </a14:m>
                <a:r>
                  <a:rPr lang="en-US" dirty="0"/>
                  <a:t>captures the varying effects of polycentricity on the UHI effect, moderating by population size</a:t>
                </a:r>
              </a:p>
            </p:txBody>
          </p:sp>
        </mc:Choice>
        <mc:Fallback xmlns="">
          <p:sp>
            <p:nvSpPr>
              <p:cNvPr id="19" name="TextBox 18">
                <a:extLst>
                  <a:ext uri="{FF2B5EF4-FFF2-40B4-BE49-F238E27FC236}">
                    <a16:creationId xmlns:a16="http://schemas.microsoft.com/office/drawing/2014/main" id="{FA8CD512-FB67-DB36-C8A5-3F07BCD7A058}"/>
                  </a:ext>
                </a:extLst>
              </p:cNvPr>
              <p:cNvSpPr txBox="1">
                <a:spLocks noRot="1" noChangeAspect="1" noMove="1" noResize="1" noEditPoints="1" noAdjustHandles="1" noChangeArrowheads="1" noChangeShapeType="1" noTextEdit="1"/>
              </p:cNvSpPr>
              <p:nvPr/>
            </p:nvSpPr>
            <p:spPr>
              <a:xfrm>
                <a:off x="1866418" y="4646234"/>
                <a:ext cx="9448801" cy="923330"/>
              </a:xfrm>
              <a:prstGeom prst="rect">
                <a:avLst/>
              </a:prstGeom>
              <a:blipFill>
                <a:blip r:embed="rId6"/>
                <a:stretch>
                  <a:fillRect l="-387" t="-3289" b="-9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752DA8F-8FBC-A0C3-A2C1-B228CA7DBFF1}"/>
              </a:ext>
            </a:extLst>
          </p:cNvPr>
          <p:cNvSpPr txBox="1"/>
          <p:nvPr/>
        </p:nvSpPr>
        <p:spPr>
          <a:xfrm>
            <a:off x="1866418" y="3866644"/>
            <a:ext cx="9448801" cy="369332"/>
          </a:xfrm>
          <a:prstGeom prst="rect">
            <a:avLst/>
          </a:prstGeom>
          <a:noFill/>
        </p:spPr>
        <p:txBody>
          <a:bodyPr wrap="square">
            <a:spAutoFit/>
          </a:bodyPr>
          <a:lstStyle/>
          <a:p>
            <a:r>
              <a:rPr lang="en-US" dirty="0"/>
              <a:t>Assumption: large regions reap greater benefits from polycentrism than smaller regions </a:t>
            </a:r>
          </a:p>
        </p:txBody>
      </p:sp>
      <p:sp>
        <p:nvSpPr>
          <p:cNvPr id="23" name="TextBox 22">
            <a:extLst>
              <a:ext uri="{FF2B5EF4-FFF2-40B4-BE49-F238E27FC236}">
                <a16:creationId xmlns:a16="http://schemas.microsoft.com/office/drawing/2014/main" id="{6B6F4FB2-02DF-F201-3B67-6AA7EE484D05}"/>
              </a:ext>
            </a:extLst>
          </p:cNvPr>
          <p:cNvSpPr txBox="1"/>
          <p:nvPr/>
        </p:nvSpPr>
        <p:spPr>
          <a:xfrm>
            <a:off x="1406270" y="6427394"/>
            <a:ext cx="10369096" cy="307777"/>
          </a:xfrm>
          <a:prstGeom prst="rect">
            <a:avLst/>
          </a:prstGeom>
          <a:noFill/>
        </p:spPr>
        <p:txBody>
          <a:bodyPr wrap="square">
            <a:spAutoFit/>
          </a:bodyPr>
          <a:lstStyle/>
          <a:p>
            <a:r>
              <a:rPr lang="en-US" sz="1400" dirty="0"/>
              <a:t>Data source</a:t>
            </a:r>
            <a:r>
              <a:rPr lang="en-US" altLang="zh-CN" sz="1400" dirty="0"/>
              <a:t>s: </a:t>
            </a:r>
            <a:r>
              <a:rPr lang="en-US" sz="1400" dirty="0"/>
              <a:t>Population: INKAR;  windspeed (JJA): ERA5 monthly averaged data; </a:t>
            </a:r>
            <a:r>
              <a:rPr lang="de-DE" sz="1400" dirty="0"/>
              <a:t>Drought index in summer: Deutscher Wetterdienst</a:t>
            </a:r>
            <a:r>
              <a:rPr lang="en-US" sz="1400" dirty="0"/>
              <a:t> </a:t>
            </a:r>
          </a:p>
        </p:txBody>
      </p:sp>
    </p:spTree>
    <p:extLst>
      <p:ext uri="{BB962C8B-B14F-4D97-AF65-F5344CB8AC3E}">
        <p14:creationId xmlns:p14="http://schemas.microsoft.com/office/powerpoint/2010/main" val="1261825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DB4A3D-1656-4109-8718-4BAEC74F4A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B4F56BAA-E4C7-5C08-6CE3-FE273B0BC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6" name="Freeform 6">
              <a:extLst>
                <a:ext uri="{FF2B5EF4-FFF2-40B4-BE49-F238E27FC236}">
                  <a16:creationId xmlns:a16="http://schemas.microsoft.com/office/drawing/2014/main" id="{AA15BF47-4C1B-BBD9-3022-DE626BBE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3" name="Picture 2">
            <a:extLst>
              <a:ext uri="{FF2B5EF4-FFF2-40B4-BE49-F238E27FC236}">
                <a16:creationId xmlns:a16="http://schemas.microsoft.com/office/drawing/2014/main" id="{DCE1F174-5E27-B3F3-4AA9-90A0B75568B7}"/>
              </a:ext>
            </a:extLst>
          </p:cNvPr>
          <p:cNvPicPr>
            <a:picLocks noChangeAspect="1"/>
          </p:cNvPicPr>
          <p:nvPr/>
        </p:nvPicPr>
        <p:blipFill>
          <a:blip r:embed="rId3"/>
          <a:stretch>
            <a:fillRect/>
          </a:stretch>
        </p:blipFill>
        <p:spPr>
          <a:xfrm>
            <a:off x="6096000" y="376372"/>
            <a:ext cx="5699150" cy="6306954"/>
          </a:xfrm>
          <a:prstGeom prst="rect">
            <a:avLst/>
          </a:prstGeom>
        </p:spPr>
      </p:pic>
      <p:sp>
        <p:nvSpPr>
          <p:cNvPr id="9" name="TextBox 8">
            <a:extLst>
              <a:ext uri="{FF2B5EF4-FFF2-40B4-BE49-F238E27FC236}">
                <a16:creationId xmlns:a16="http://schemas.microsoft.com/office/drawing/2014/main" id="{9839F5CD-0471-EFC2-BEE9-185CDB6E1AB3}"/>
              </a:ext>
            </a:extLst>
          </p:cNvPr>
          <p:cNvSpPr txBox="1"/>
          <p:nvPr/>
        </p:nvSpPr>
        <p:spPr>
          <a:xfrm>
            <a:off x="1051561" y="384356"/>
            <a:ext cx="4285549" cy="707886"/>
          </a:xfrm>
          <a:prstGeom prst="rect">
            <a:avLst/>
          </a:prstGeom>
          <a:noFill/>
        </p:spPr>
        <p:txBody>
          <a:bodyPr wrap="square">
            <a:spAutoFit/>
          </a:bodyPr>
          <a:lstStyle/>
          <a:p>
            <a:r>
              <a:rPr lang="en-US" sz="2000" b="1" dirty="0"/>
              <a:t>The influence of traditional landscape metrics on the UHI effect</a:t>
            </a:r>
          </a:p>
        </p:txBody>
      </p:sp>
      <p:sp>
        <p:nvSpPr>
          <p:cNvPr id="11" name="TextBox 10">
            <a:extLst>
              <a:ext uri="{FF2B5EF4-FFF2-40B4-BE49-F238E27FC236}">
                <a16:creationId xmlns:a16="http://schemas.microsoft.com/office/drawing/2014/main" id="{EAF0B2BE-E2B5-7FC4-4D8E-B114EB634CAB}"/>
              </a:ext>
            </a:extLst>
          </p:cNvPr>
          <p:cNvSpPr txBox="1"/>
          <p:nvPr/>
        </p:nvSpPr>
        <p:spPr>
          <a:xfrm>
            <a:off x="1165861" y="1629515"/>
            <a:ext cx="4930139" cy="338554"/>
          </a:xfrm>
          <a:prstGeom prst="rect">
            <a:avLst/>
          </a:prstGeom>
          <a:noFill/>
        </p:spPr>
        <p:txBody>
          <a:bodyPr wrap="square">
            <a:spAutoFit/>
          </a:bodyPr>
          <a:lstStyle/>
          <a:p>
            <a:pPr marL="171450" indent="-171450">
              <a:buFont typeface="Arial" panose="020B0604020202020204" pitchFamily="34" charset="0"/>
              <a:buChar char="•"/>
            </a:pPr>
            <a:r>
              <a:rPr lang="en-US" sz="1600" b="1" dirty="0" err="1"/>
              <a:t>PLADJ_urban</a:t>
            </a:r>
            <a:r>
              <a:rPr lang="en-US" sz="1600" b="1" dirty="0"/>
              <a:t>: </a:t>
            </a:r>
            <a:r>
              <a:rPr lang="zh-CN" altLang="en-US" sz="1600" b="1" dirty="0"/>
              <a:t>↑ </a:t>
            </a:r>
            <a:r>
              <a:rPr lang="en-US" sz="1600" dirty="0"/>
              <a:t>aggregation and contiguity </a:t>
            </a:r>
            <a:r>
              <a:rPr lang="zh-CN" altLang="en-US" sz="1600" b="1" dirty="0"/>
              <a:t>→ </a:t>
            </a:r>
            <a:r>
              <a:rPr lang="zh-CN" altLang="en-US" sz="1600" b="1" dirty="0">
                <a:solidFill>
                  <a:srgbClr val="FF0000"/>
                </a:solidFill>
              </a:rPr>
              <a:t>↑ </a:t>
            </a:r>
            <a:r>
              <a:rPr lang="en-US" altLang="zh-CN" sz="1600" b="1" dirty="0">
                <a:solidFill>
                  <a:srgbClr val="FF0000"/>
                </a:solidFill>
              </a:rPr>
              <a:t>UHI</a:t>
            </a:r>
          </a:p>
        </p:txBody>
      </p:sp>
      <p:sp>
        <p:nvSpPr>
          <p:cNvPr id="12" name="Rectangle 11">
            <a:extLst>
              <a:ext uri="{FF2B5EF4-FFF2-40B4-BE49-F238E27FC236}">
                <a16:creationId xmlns:a16="http://schemas.microsoft.com/office/drawing/2014/main" id="{27717134-D3FA-6899-421B-B2935E830AE0}"/>
              </a:ext>
            </a:extLst>
          </p:cNvPr>
          <p:cNvSpPr/>
          <p:nvPr/>
        </p:nvSpPr>
        <p:spPr>
          <a:xfrm>
            <a:off x="8574431" y="4609440"/>
            <a:ext cx="527304" cy="321564"/>
          </a:xfrm>
          <a:prstGeom prst="rect">
            <a:avLst/>
          </a:prstGeom>
          <a:solidFill>
            <a:srgbClr val="FF0000">
              <a:alpha val="0"/>
            </a:srgb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DB406FE-AA4F-6CCD-9126-76BC04B3DB44}"/>
              </a:ext>
            </a:extLst>
          </p:cNvPr>
          <p:cNvSpPr/>
          <p:nvPr/>
        </p:nvSpPr>
        <p:spPr>
          <a:xfrm>
            <a:off x="10975746" y="4585920"/>
            <a:ext cx="527304" cy="321564"/>
          </a:xfrm>
          <a:prstGeom prst="rect">
            <a:avLst/>
          </a:prstGeom>
          <a:solidFill>
            <a:srgbClr val="FF0000">
              <a:alpha val="0"/>
            </a:srgb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411E6EB-195F-3C9B-CEEC-96A3BE8E9087}"/>
              </a:ext>
            </a:extLst>
          </p:cNvPr>
          <p:cNvSpPr txBox="1"/>
          <p:nvPr/>
        </p:nvSpPr>
        <p:spPr>
          <a:xfrm>
            <a:off x="1051561" y="1209778"/>
            <a:ext cx="6096000" cy="369332"/>
          </a:xfrm>
          <a:prstGeom prst="rect">
            <a:avLst/>
          </a:prstGeom>
          <a:noFill/>
        </p:spPr>
        <p:txBody>
          <a:bodyPr wrap="square">
            <a:spAutoFit/>
          </a:bodyPr>
          <a:lstStyle/>
          <a:p>
            <a:r>
              <a:rPr lang="en-US" altLang="zh-CN" dirty="0"/>
              <a:t>For </a:t>
            </a:r>
            <a:r>
              <a:rPr lang="en-US" dirty="0"/>
              <a:t>urban patches </a:t>
            </a:r>
          </a:p>
        </p:txBody>
      </p:sp>
    </p:spTree>
    <p:extLst>
      <p:ext uri="{BB962C8B-B14F-4D97-AF65-F5344CB8AC3E}">
        <p14:creationId xmlns:p14="http://schemas.microsoft.com/office/powerpoint/2010/main" val="20553311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3472</TotalTime>
  <Words>2138</Words>
  <Application>Microsoft Office PowerPoint</Application>
  <PresentationFormat>Widescreen</PresentationFormat>
  <Paragraphs>250</Paragraphs>
  <Slides>29</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Didot</vt:lpstr>
      <vt:lpstr>Söhne</vt:lpstr>
      <vt:lpstr>Arial</vt:lpstr>
      <vt:lpstr>Calibri</vt:lpstr>
      <vt:lpstr>Calibri Light</vt:lpstr>
      <vt:lpstr>Cambria Math</vt:lpstr>
      <vt:lpstr>Roboto</vt:lpstr>
      <vt:lpstr>Segoe UI</vt:lpstr>
      <vt:lpstr>Times New Roman</vt:lpstr>
      <vt:lpstr>Office Theme</vt:lpstr>
      <vt:lpstr>Can spatial patterns mitigate the urban heat island effect? Evidence from German metropolitan regions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 spatial patterns mitigate the urban heat island effect? Evidence from German metropolitan regions</dc:title>
  <dc:creator>Wenzheng Li</dc:creator>
  <cp:lastModifiedBy>Wenzheng Li</cp:lastModifiedBy>
  <cp:revision>17</cp:revision>
  <dcterms:created xsi:type="dcterms:W3CDTF">2023-10-04T22:18:51Z</dcterms:created>
  <dcterms:modified xsi:type="dcterms:W3CDTF">2023-10-21T07:19:58Z</dcterms:modified>
</cp:coreProperties>
</file>